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476" r:id="rId2"/>
    <p:sldId id="256" r:id="rId3"/>
    <p:sldId id="374" r:id="rId4"/>
    <p:sldId id="384" r:id="rId5"/>
    <p:sldId id="277" r:id="rId6"/>
    <p:sldId id="375" r:id="rId7"/>
    <p:sldId id="279" r:id="rId8"/>
    <p:sldId id="328" r:id="rId9"/>
    <p:sldId id="434" r:id="rId10"/>
    <p:sldId id="437" r:id="rId11"/>
    <p:sldId id="261" r:id="rId12"/>
    <p:sldId id="433" r:id="rId13"/>
    <p:sldId id="436" r:id="rId14"/>
    <p:sldId id="324" r:id="rId15"/>
    <p:sldId id="273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475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D0EA"/>
    <a:srgbClr val="0072B2"/>
    <a:srgbClr val="FC9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4"/>
    <p:restoredTop sz="86838"/>
  </p:normalViewPr>
  <p:slideViewPr>
    <p:cSldViewPr snapToGrid="0">
      <p:cViewPr varScale="1">
        <p:scale>
          <a:sx n="43" d="100"/>
          <a:sy n="43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F0538-D211-4771-BCBA-A504EA41C903}" type="doc">
      <dgm:prSet loTypeId="urn:microsoft.com/office/officeart/2005/8/layout/matrix1" loCatId="matrix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fr-FR"/>
        </a:p>
      </dgm:t>
    </dgm:pt>
    <dgm:pt modelId="{734D6B93-7823-43B7-8849-70A6A2FC8610}">
      <dgm:prSet phldrT="[Texte]" custT="1"/>
      <dgm:spPr/>
      <dgm:t>
        <a:bodyPr/>
        <a:lstStyle/>
        <a:p>
          <a:r>
            <a:rPr lang="fr-FR" sz="2000" b="1" dirty="0" err="1"/>
            <a:t>Woluwé-Saint-Pierre</a:t>
          </a:r>
          <a:endParaRPr lang="fr-FR" sz="2000" b="1" dirty="0"/>
        </a:p>
      </dgm:t>
    </dgm:pt>
    <dgm:pt modelId="{52043DE5-989F-4C2D-B16F-06D4C592676C}" type="parTrans" cxnId="{C5DD0054-5BE7-4D03-ACAE-61B336CEE438}">
      <dgm:prSet/>
      <dgm:spPr/>
      <dgm:t>
        <a:bodyPr/>
        <a:lstStyle/>
        <a:p>
          <a:endParaRPr lang="fr-FR"/>
        </a:p>
      </dgm:t>
    </dgm:pt>
    <dgm:pt modelId="{7ACA7B30-D5BB-4434-8E12-F9B4B54DF873}" type="sibTrans" cxnId="{C5DD0054-5BE7-4D03-ACAE-61B336CEE438}">
      <dgm:prSet/>
      <dgm:spPr/>
      <dgm:t>
        <a:bodyPr/>
        <a:lstStyle/>
        <a:p>
          <a:endParaRPr lang="fr-FR"/>
        </a:p>
      </dgm:t>
    </dgm:pt>
    <dgm:pt modelId="{89CAD2F2-F50D-4682-A038-A049E6F808BB}">
      <dgm:prSet phldrT="[Texte]" custT="1"/>
      <dgm:spPr/>
      <dgm:t>
        <a:bodyPr/>
        <a:lstStyle/>
        <a:p>
          <a:r>
            <a:rPr lang="fr-FR" sz="2800" dirty="0"/>
            <a:t>2023</a:t>
          </a:r>
        </a:p>
        <a:p>
          <a:r>
            <a:rPr lang="fr-FR" sz="1500" dirty="0"/>
            <a:t>Equipe</a:t>
          </a:r>
        </a:p>
        <a:p>
          <a:r>
            <a:rPr lang="fr-FR" sz="1500" dirty="0"/>
            <a:t>Vespa Hunter 1150</a:t>
          </a:r>
        </a:p>
        <a:p>
          <a:endParaRPr lang="fr-FR" sz="1500" dirty="0"/>
        </a:p>
        <a:p>
          <a:r>
            <a:rPr lang="fr-FR" sz="1500" dirty="0"/>
            <a:t> </a:t>
          </a:r>
        </a:p>
      </dgm:t>
    </dgm:pt>
    <dgm:pt modelId="{8CB03BA7-130A-40CB-A9D6-77C06AE9EA54}" type="parTrans" cxnId="{ECBB2D86-F150-4370-82A6-C8F9A7BD780D}">
      <dgm:prSet/>
      <dgm:spPr/>
      <dgm:t>
        <a:bodyPr/>
        <a:lstStyle/>
        <a:p>
          <a:endParaRPr lang="fr-FR"/>
        </a:p>
      </dgm:t>
    </dgm:pt>
    <dgm:pt modelId="{104C9533-AA41-4F2D-A60C-82A058A3E435}" type="sibTrans" cxnId="{ECBB2D86-F150-4370-82A6-C8F9A7BD780D}">
      <dgm:prSet/>
      <dgm:spPr/>
      <dgm:t>
        <a:bodyPr/>
        <a:lstStyle/>
        <a:p>
          <a:endParaRPr lang="fr-FR"/>
        </a:p>
      </dgm:t>
    </dgm:pt>
    <dgm:pt modelId="{9AF75B2E-7BE6-4316-9516-7C0D9AB0E1F2}">
      <dgm:prSet phldrT="[Texte]" custT="1"/>
      <dgm:spPr/>
      <dgm:t>
        <a:bodyPr/>
        <a:lstStyle/>
        <a:p>
          <a:r>
            <a:rPr lang="fr-FR" sz="2800" dirty="0"/>
            <a:t>2024</a:t>
          </a:r>
        </a:p>
        <a:p>
          <a:r>
            <a:rPr lang="fr-FR" sz="1500" dirty="0"/>
            <a:t>Equipe </a:t>
          </a:r>
        </a:p>
        <a:p>
          <a:r>
            <a:rPr lang="fr-FR" sz="1500" dirty="0"/>
            <a:t>Habitants </a:t>
          </a:r>
        </a:p>
        <a:p>
          <a:r>
            <a:rPr lang="fr-FR" sz="1500" dirty="0"/>
            <a:t>Commune </a:t>
          </a:r>
        </a:p>
        <a:p>
          <a:r>
            <a:rPr lang="fr-FR" sz="1500" dirty="0"/>
            <a:t>Vespa hunter 1150</a:t>
          </a:r>
        </a:p>
      </dgm:t>
    </dgm:pt>
    <dgm:pt modelId="{C2AC9D05-6DE3-4A1E-ACD9-3123B19C728B}" type="parTrans" cxnId="{6202ECF6-116C-4AEC-B9BE-9F726B852D4C}">
      <dgm:prSet/>
      <dgm:spPr/>
      <dgm:t>
        <a:bodyPr/>
        <a:lstStyle/>
        <a:p>
          <a:endParaRPr lang="fr-FR"/>
        </a:p>
      </dgm:t>
    </dgm:pt>
    <dgm:pt modelId="{364A87FC-1ADD-4735-B909-41029D37E797}" type="sibTrans" cxnId="{6202ECF6-116C-4AEC-B9BE-9F726B852D4C}">
      <dgm:prSet/>
      <dgm:spPr/>
      <dgm:t>
        <a:bodyPr/>
        <a:lstStyle/>
        <a:p>
          <a:endParaRPr lang="fr-FR"/>
        </a:p>
      </dgm:t>
    </dgm:pt>
    <dgm:pt modelId="{71C7FF4D-56A3-4B1D-B842-7D4D3A41FBE9}">
      <dgm:prSet phldrT="[Texte]" custT="1"/>
      <dgm:spPr/>
      <dgm:t>
        <a:bodyPr/>
        <a:lstStyle/>
        <a:p>
          <a:r>
            <a:rPr lang="fr-FR" sz="1800" dirty="0"/>
            <a:t>Appâts – marquage – </a:t>
          </a:r>
          <a:r>
            <a:rPr lang="fr-FR" sz="1800" u="sng" dirty="0"/>
            <a:t>ouvrières</a:t>
          </a:r>
          <a:r>
            <a:rPr lang="fr-FR" sz="1800" dirty="0"/>
            <a:t> </a:t>
          </a:r>
        </a:p>
        <a:p>
          <a:r>
            <a:rPr lang="fr-FR" sz="1800" dirty="0"/>
            <a:t>Triangulation – chrono</a:t>
          </a:r>
        </a:p>
        <a:p>
          <a:r>
            <a:rPr lang="fr-FR" sz="1800" dirty="0"/>
            <a:t>Neutralisation </a:t>
          </a:r>
        </a:p>
        <a:p>
          <a:r>
            <a:rPr lang="fr-FR" sz="1800" b="1" dirty="0"/>
            <a:t>Observations.be</a:t>
          </a:r>
        </a:p>
      </dgm:t>
    </dgm:pt>
    <dgm:pt modelId="{096ED374-6073-4B0C-81E6-4A449D3892B7}" type="parTrans" cxnId="{78710691-B3C6-4069-9303-49B4D7EBBF80}">
      <dgm:prSet/>
      <dgm:spPr/>
      <dgm:t>
        <a:bodyPr/>
        <a:lstStyle/>
        <a:p>
          <a:endParaRPr lang="fr-FR"/>
        </a:p>
      </dgm:t>
    </dgm:pt>
    <dgm:pt modelId="{489A1042-78EA-40A5-A9D7-F55D7B8C9A61}" type="sibTrans" cxnId="{78710691-B3C6-4069-9303-49B4D7EBBF80}">
      <dgm:prSet/>
      <dgm:spPr/>
      <dgm:t>
        <a:bodyPr/>
        <a:lstStyle/>
        <a:p>
          <a:endParaRPr lang="fr-FR"/>
        </a:p>
      </dgm:t>
    </dgm:pt>
    <dgm:pt modelId="{41305C0E-C462-40B4-9AEE-9EF1DC4A6A96}">
      <dgm:prSet phldrT="[Texte]" custT="1"/>
      <dgm:spPr/>
      <dgm:t>
        <a:bodyPr/>
        <a:lstStyle/>
        <a:p>
          <a:r>
            <a:rPr lang="fr-FR" sz="1800" dirty="0"/>
            <a:t>Piégeage sélectif-</a:t>
          </a:r>
          <a:r>
            <a:rPr lang="fr-FR" sz="1800" u="sng" dirty="0"/>
            <a:t>fondatrices</a:t>
          </a:r>
          <a:r>
            <a:rPr lang="fr-FR" sz="1800" dirty="0"/>
            <a:t> -printemps  </a:t>
          </a:r>
        </a:p>
        <a:p>
          <a:r>
            <a:rPr lang="fr-FR" sz="1800" dirty="0"/>
            <a:t>Appâts – marquage </a:t>
          </a:r>
          <a:r>
            <a:rPr lang="fr-FR" sz="1800" u="sng" dirty="0"/>
            <a:t>ouvrières</a:t>
          </a:r>
          <a:r>
            <a:rPr lang="fr-FR" sz="1800" dirty="0"/>
            <a:t> – triangulation-chrono </a:t>
          </a:r>
        </a:p>
        <a:p>
          <a:r>
            <a:rPr lang="fr-FR" sz="1800" dirty="0"/>
            <a:t>Neutralisation</a:t>
          </a:r>
        </a:p>
        <a:p>
          <a:r>
            <a:rPr lang="fr-FR" sz="1800" b="1" dirty="0"/>
            <a:t>Observations.be</a:t>
          </a:r>
        </a:p>
      </dgm:t>
    </dgm:pt>
    <dgm:pt modelId="{F63BF195-CB27-4789-9B60-58C656ECE68F}" type="parTrans" cxnId="{6EBE946A-CA7D-42DA-B16F-C60FE7CD4DD2}">
      <dgm:prSet/>
      <dgm:spPr/>
      <dgm:t>
        <a:bodyPr/>
        <a:lstStyle/>
        <a:p>
          <a:endParaRPr lang="fr-FR"/>
        </a:p>
      </dgm:t>
    </dgm:pt>
    <dgm:pt modelId="{57AD877A-66D8-44A8-A1A9-BC3A92B3FAF8}" type="sibTrans" cxnId="{6EBE946A-CA7D-42DA-B16F-C60FE7CD4DD2}">
      <dgm:prSet/>
      <dgm:spPr/>
      <dgm:t>
        <a:bodyPr/>
        <a:lstStyle/>
        <a:p>
          <a:endParaRPr lang="fr-FR"/>
        </a:p>
      </dgm:t>
    </dgm:pt>
    <dgm:pt modelId="{10E1F7C6-B66D-4A53-AE27-64BFA5A60255}" type="pres">
      <dgm:prSet presAssocID="{83BF0538-D211-4771-BCBA-A504EA41C90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2A368F-C3F4-4A39-91E7-167C3ED4A5DB}" type="pres">
      <dgm:prSet presAssocID="{83BF0538-D211-4771-BCBA-A504EA41C903}" presName="matrix" presStyleCnt="0"/>
      <dgm:spPr/>
    </dgm:pt>
    <dgm:pt modelId="{8FC603C4-F3ED-461A-8127-5579B9DCE984}" type="pres">
      <dgm:prSet presAssocID="{83BF0538-D211-4771-BCBA-A504EA41C903}" presName="tile1" presStyleLbl="node1" presStyleIdx="0" presStyleCnt="4"/>
      <dgm:spPr/>
      <dgm:t>
        <a:bodyPr/>
        <a:lstStyle/>
        <a:p>
          <a:endParaRPr lang="en-US"/>
        </a:p>
      </dgm:t>
    </dgm:pt>
    <dgm:pt modelId="{BD40E58C-08B3-46DE-AD3C-78B9AF372231}" type="pres">
      <dgm:prSet presAssocID="{83BF0538-D211-4771-BCBA-A504EA41C90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F9E8B-156D-42ED-8565-A923AC2FE9A2}" type="pres">
      <dgm:prSet presAssocID="{83BF0538-D211-4771-BCBA-A504EA41C903}" presName="tile2" presStyleLbl="node1" presStyleIdx="1" presStyleCnt="4"/>
      <dgm:spPr/>
      <dgm:t>
        <a:bodyPr/>
        <a:lstStyle/>
        <a:p>
          <a:endParaRPr lang="en-US"/>
        </a:p>
      </dgm:t>
    </dgm:pt>
    <dgm:pt modelId="{6E3C9D1C-A803-4F1E-80A3-ACA440D41B5D}" type="pres">
      <dgm:prSet presAssocID="{83BF0538-D211-4771-BCBA-A504EA41C90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8C1A63-194F-48BE-8365-79F70DF233CB}" type="pres">
      <dgm:prSet presAssocID="{83BF0538-D211-4771-BCBA-A504EA41C903}" presName="tile3" presStyleLbl="node1" presStyleIdx="2" presStyleCnt="4"/>
      <dgm:spPr/>
      <dgm:t>
        <a:bodyPr/>
        <a:lstStyle/>
        <a:p>
          <a:endParaRPr lang="en-US"/>
        </a:p>
      </dgm:t>
    </dgm:pt>
    <dgm:pt modelId="{5C0292FD-C5F4-4210-B8C6-18BC56D3282F}" type="pres">
      <dgm:prSet presAssocID="{83BF0538-D211-4771-BCBA-A504EA41C90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E7A17-AFC0-4004-A736-966949D93DF4}" type="pres">
      <dgm:prSet presAssocID="{83BF0538-D211-4771-BCBA-A504EA41C903}" presName="tile4" presStyleLbl="node1" presStyleIdx="3" presStyleCnt="4"/>
      <dgm:spPr/>
      <dgm:t>
        <a:bodyPr/>
        <a:lstStyle/>
        <a:p>
          <a:endParaRPr lang="en-US"/>
        </a:p>
      </dgm:t>
    </dgm:pt>
    <dgm:pt modelId="{0866E06C-7092-479B-A86B-1F36120478B3}" type="pres">
      <dgm:prSet presAssocID="{83BF0538-D211-4771-BCBA-A504EA41C90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2F2DA-BDD5-4B79-BF98-A859D8B72459}" type="pres">
      <dgm:prSet presAssocID="{83BF0538-D211-4771-BCBA-A504EA41C903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E0B03CE-45C8-4C97-8129-420FF911EA2B}" type="presOf" srcId="{41305C0E-C462-40B4-9AEE-9EF1DC4A6A96}" destId="{3EEE7A17-AFC0-4004-A736-966949D93DF4}" srcOrd="0" destOrd="0" presId="urn:microsoft.com/office/officeart/2005/8/layout/matrix1"/>
    <dgm:cxn modelId="{8F0F48CC-5C51-4297-BCF8-43BD98980F4B}" type="presOf" srcId="{734D6B93-7823-43B7-8849-70A6A2FC8610}" destId="{E7A2F2DA-BDD5-4B79-BF98-A859D8B72459}" srcOrd="0" destOrd="0" presId="urn:microsoft.com/office/officeart/2005/8/layout/matrix1"/>
    <dgm:cxn modelId="{78710691-B3C6-4069-9303-49B4D7EBBF80}" srcId="{734D6B93-7823-43B7-8849-70A6A2FC8610}" destId="{71C7FF4D-56A3-4B1D-B842-7D4D3A41FBE9}" srcOrd="2" destOrd="0" parTransId="{096ED374-6073-4B0C-81E6-4A449D3892B7}" sibTransId="{489A1042-78EA-40A5-A9D7-F55D7B8C9A61}"/>
    <dgm:cxn modelId="{664CA01B-5973-4A36-8C30-075F225746F6}" type="presOf" srcId="{9AF75B2E-7BE6-4316-9516-7C0D9AB0E1F2}" destId="{6E3C9D1C-A803-4F1E-80A3-ACA440D41B5D}" srcOrd="1" destOrd="0" presId="urn:microsoft.com/office/officeart/2005/8/layout/matrix1"/>
    <dgm:cxn modelId="{9C195ADF-7F80-4B3F-8CA1-DCA927D50348}" type="presOf" srcId="{71C7FF4D-56A3-4B1D-B842-7D4D3A41FBE9}" destId="{958C1A63-194F-48BE-8365-79F70DF233CB}" srcOrd="0" destOrd="0" presId="urn:microsoft.com/office/officeart/2005/8/layout/matrix1"/>
    <dgm:cxn modelId="{739A9EA1-4AEE-41C2-948B-17890841CAE8}" type="presOf" srcId="{83BF0538-D211-4771-BCBA-A504EA41C903}" destId="{10E1F7C6-B66D-4A53-AE27-64BFA5A60255}" srcOrd="0" destOrd="0" presId="urn:microsoft.com/office/officeart/2005/8/layout/matrix1"/>
    <dgm:cxn modelId="{DCF7BE36-D2F6-45EB-B9AC-40E727B80930}" type="presOf" srcId="{9AF75B2E-7BE6-4316-9516-7C0D9AB0E1F2}" destId="{AD7F9E8B-156D-42ED-8565-A923AC2FE9A2}" srcOrd="0" destOrd="0" presId="urn:microsoft.com/office/officeart/2005/8/layout/matrix1"/>
    <dgm:cxn modelId="{ECBB2D86-F150-4370-82A6-C8F9A7BD780D}" srcId="{734D6B93-7823-43B7-8849-70A6A2FC8610}" destId="{89CAD2F2-F50D-4682-A038-A049E6F808BB}" srcOrd="0" destOrd="0" parTransId="{8CB03BA7-130A-40CB-A9D6-77C06AE9EA54}" sibTransId="{104C9533-AA41-4F2D-A60C-82A058A3E435}"/>
    <dgm:cxn modelId="{6202ECF6-116C-4AEC-B9BE-9F726B852D4C}" srcId="{734D6B93-7823-43B7-8849-70A6A2FC8610}" destId="{9AF75B2E-7BE6-4316-9516-7C0D9AB0E1F2}" srcOrd="1" destOrd="0" parTransId="{C2AC9D05-6DE3-4A1E-ACD9-3123B19C728B}" sibTransId="{364A87FC-1ADD-4735-B909-41029D37E797}"/>
    <dgm:cxn modelId="{8DA6AC16-DE33-4031-9254-BC64EE95BDED}" type="presOf" srcId="{89CAD2F2-F50D-4682-A038-A049E6F808BB}" destId="{8FC603C4-F3ED-461A-8127-5579B9DCE984}" srcOrd="0" destOrd="0" presId="urn:microsoft.com/office/officeart/2005/8/layout/matrix1"/>
    <dgm:cxn modelId="{6EBE946A-CA7D-42DA-B16F-C60FE7CD4DD2}" srcId="{734D6B93-7823-43B7-8849-70A6A2FC8610}" destId="{41305C0E-C462-40B4-9AEE-9EF1DC4A6A96}" srcOrd="3" destOrd="0" parTransId="{F63BF195-CB27-4789-9B60-58C656ECE68F}" sibTransId="{57AD877A-66D8-44A8-A1A9-BC3A92B3FAF8}"/>
    <dgm:cxn modelId="{566E8955-3A8F-4FD5-8345-3F055B8FF26E}" type="presOf" srcId="{89CAD2F2-F50D-4682-A038-A049E6F808BB}" destId="{BD40E58C-08B3-46DE-AD3C-78B9AF372231}" srcOrd="1" destOrd="0" presId="urn:microsoft.com/office/officeart/2005/8/layout/matrix1"/>
    <dgm:cxn modelId="{3E84F81B-7A06-4293-843C-47A2516148F3}" type="presOf" srcId="{71C7FF4D-56A3-4B1D-B842-7D4D3A41FBE9}" destId="{5C0292FD-C5F4-4210-B8C6-18BC56D3282F}" srcOrd="1" destOrd="0" presId="urn:microsoft.com/office/officeart/2005/8/layout/matrix1"/>
    <dgm:cxn modelId="{C5DD0054-5BE7-4D03-ACAE-61B336CEE438}" srcId="{83BF0538-D211-4771-BCBA-A504EA41C903}" destId="{734D6B93-7823-43B7-8849-70A6A2FC8610}" srcOrd="0" destOrd="0" parTransId="{52043DE5-989F-4C2D-B16F-06D4C592676C}" sibTransId="{7ACA7B30-D5BB-4434-8E12-F9B4B54DF873}"/>
    <dgm:cxn modelId="{19D2CD44-97AC-4E39-BF90-7EC54F175CB4}" type="presOf" srcId="{41305C0E-C462-40B4-9AEE-9EF1DC4A6A96}" destId="{0866E06C-7092-479B-A86B-1F36120478B3}" srcOrd="1" destOrd="0" presId="urn:microsoft.com/office/officeart/2005/8/layout/matrix1"/>
    <dgm:cxn modelId="{8794B3AF-DCC5-4E2B-8660-51C440DBD597}" type="presParOf" srcId="{10E1F7C6-B66D-4A53-AE27-64BFA5A60255}" destId="{F72A368F-C3F4-4A39-91E7-167C3ED4A5DB}" srcOrd="0" destOrd="0" presId="urn:microsoft.com/office/officeart/2005/8/layout/matrix1"/>
    <dgm:cxn modelId="{FDE44E05-5D9C-47CF-A7FB-D0708AD73A9E}" type="presParOf" srcId="{F72A368F-C3F4-4A39-91E7-167C3ED4A5DB}" destId="{8FC603C4-F3ED-461A-8127-5579B9DCE984}" srcOrd="0" destOrd="0" presId="urn:microsoft.com/office/officeart/2005/8/layout/matrix1"/>
    <dgm:cxn modelId="{163160FB-03E5-4346-BD27-0C8CC2351CC5}" type="presParOf" srcId="{F72A368F-C3F4-4A39-91E7-167C3ED4A5DB}" destId="{BD40E58C-08B3-46DE-AD3C-78B9AF372231}" srcOrd="1" destOrd="0" presId="urn:microsoft.com/office/officeart/2005/8/layout/matrix1"/>
    <dgm:cxn modelId="{F69BDC3B-62C0-4ADA-BD70-D1E2516B8720}" type="presParOf" srcId="{F72A368F-C3F4-4A39-91E7-167C3ED4A5DB}" destId="{AD7F9E8B-156D-42ED-8565-A923AC2FE9A2}" srcOrd="2" destOrd="0" presId="urn:microsoft.com/office/officeart/2005/8/layout/matrix1"/>
    <dgm:cxn modelId="{C2B8D335-6238-4069-BC28-A698AE963282}" type="presParOf" srcId="{F72A368F-C3F4-4A39-91E7-167C3ED4A5DB}" destId="{6E3C9D1C-A803-4F1E-80A3-ACA440D41B5D}" srcOrd="3" destOrd="0" presId="urn:microsoft.com/office/officeart/2005/8/layout/matrix1"/>
    <dgm:cxn modelId="{A2210520-F08B-4C36-957C-B1D475490539}" type="presParOf" srcId="{F72A368F-C3F4-4A39-91E7-167C3ED4A5DB}" destId="{958C1A63-194F-48BE-8365-79F70DF233CB}" srcOrd="4" destOrd="0" presId="urn:microsoft.com/office/officeart/2005/8/layout/matrix1"/>
    <dgm:cxn modelId="{F48D3E96-2744-4D71-9A2F-FF0B4B9ED89B}" type="presParOf" srcId="{F72A368F-C3F4-4A39-91E7-167C3ED4A5DB}" destId="{5C0292FD-C5F4-4210-B8C6-18BC56D3282F}" srcOrd="5" destOrd="0" presId="urn:microsoft.com/office/officeart/2005/8/layout/matrix1"/>
    <dgm:cxn modelId="{857B6DA6-7C25-44E4-BBF2-23CAF98045D6}" type="presParOf" srcId="{F72A368F-C3F4-4A39-91E7-167C3ED4A5DB}" destId="{3EEE7A17-AFC0-4004-A736-966949D93DF4}" srcOrd="6" destOrd="0" presId="urn:microsoft.com/office/officeart/2005/8/layout/matrix1"/>
    <dgm:cxn modelId="{AB46BF6F-DD1F-4F7C-BEC4-5E334BEDB7E2}" type="presParOf" srcId="{F72A368F-C3F4-4A39-91E7-167C3ED4A5DB}" destId="{0866E06C-7092-479B-A86B-1F36120478B3}" srcOrd="7" destOrd="0" presId="urn:microsoft.com/office/officeart/2005/8/layout/matrix1"/>
    <dgm:cxn modelId="{C2446556-7D20-4669-8B76-FD3D44310272}" type="presParOf" srcId="{10E1F7C6-B66D-4A53-AE27-64BFA5A60255}" destId="{E7A2F2DA-BDD5-4B79-BF98-A859D8B7245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FFB6BB-FF82-4C41-BA89-A4843857CD69}" type="doc">
      <dgm:prSet loTypeId="urn:microsoft.com/office/officeart/2005/8/layout/matrix1" loCatId="matrix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fr-FR"/>
        </a:p>
      </dgm:t>
    </dgm:pt>
    <dgm:pt modelId="{624A4EAE-2CE4-417E-BF53-5FE1E5B7060D}">
      <dgm:prSet phldrT="[Texte]"/>
      <dgm:spPr/>
      <dgm:t>
        <a:bodyPr/>
        <a:lstStyle/>
        <a:p>
          <a:r>
            <a:rPr lang="fr-FR" dirty="0"/>
            <a:t>2025</a:t>
          </a:r>
        </a:p>
      </dgm:t>
    </dgm:pt>
    <dgm:pt modelId="{DC0B9FDF-B901-40C3-84FE-B075694203A5}" type="parTrans" cxnId="{59C165F1-C636-4A9A-A479-37CB784553DB}">
      <dgm:prSet/>
      <dgm:spPr/>
      <dgm:t>
        <a:bodyPr/>
        <a:lstStyle/>
        <a:p>
          <a:endParaRPr lang="fr-FR"/>
        </a:p>
      </dgm:t>
    </dgm:pt>
    <dgm:pt modelId="{3554CF56-E1AA-4AF4-9128-0564AD5827C9}" type="sibTrans" cxnId="{59C165F1-C636-4A9A-A479-37CB784553DB}">
      <dgm:prSet/>
      <dgm:spPr/>
      <dgm:t>
        <a:bodyPr/>
        <a:lstStyle/>
        <a:p>
          <a:endParaRPr lang="fr-FR"/>
        </a:p>
      </dgm:t>
    </dgm:pt>
    <dgm:pt modelId="{B7570020-9AEE-45DA-B0D3-6AACC141028A}">
      <dgm:prSet phldrT="[Texte]"/>
      <dgm:spPr/>
      <dgm:t>
        <a:bodyPr/>
        <a:lstStyle/>
        <a:p>
          <a:r>
            <a:rPr lang="fr-FR" dirty="0"/>
            <a:t>Piégeage sélectif Printanier</a:t>
          </a:r>
        </a:p>
        <a:p>
          <a:r>
            <a:rPr lang="fr-FR" dirty="0"/>
            <a:t>fondatrices</a:t>
          </a:r>
        </a:p>
      </dgm:t>
    </dgm:pt>
    <dgm:pt modelId="{13D43FCA-DA31-49E7-9E1D-E04A324F08AC}" type="parTrans" cxnId="{D1C5BFDA-414F-4772-88FC-E56DAA4F73F9}">
      <dgm:prSet/>
      <dgm:spPr/>
      <dgm:t>
        <a:bodyPr/>
        <a:lstStyle/>
        <a:p>
          <a:endParaRPr lang="fr-FR"/>
        </a:p>
      </dgm:t>
    </dgm:pt>
    <dgm:pt modelId="{AD4969A0-99FD-4CB2-BC45-D4410A1764B2}" type="sibTrans" cxnId="{D1C5BFDA-414F-4772-88FC-E56DAA4F73F9}">
      <dgm:prSet/>
      <dgm:spPr/>
      <dgm:t>
        <a:bodyPr/>
        <a:lstStyle/>
        <a:p>
          <a:endParaRPr lang="fr-FR"/>
        </a:p>
      </dgm:t>
    </dgm:pt>
    <dgm:pt modelId="{C38AD289-A81E-4253-AC75-DFA7398B017E}">
      <dgm:prSet phldrT="[Texte]"/>
      <dgm:spPr/>
      <dgm:t>
        <a:bodyPr/>
        <a:lstStyle/>
        <a:p>
          <a:r>
            <a:rPr lang="fr-FR" dirty="0"/>
            <a:t>Appâts – marquage – triangulation – </a:t>
          </a:r>
          <a:r>
            <a:rPr lang="fr-FR" dirty="0" err="1"/>
            <a:t>Robor</a:t>
          </a:r>
          <a:r>
            <a:rPr lang="fr-FR" dirty="0"/>
            <a:t> – détection rapide des nids secondaires</a:t>
          </a:r>
        </a:p>
      </dgm:t>
    </dgm:pt>
    <dgm:pt modelId="{A25FEF74-DB23-4628-BE25-29FE5A101EF7}" type="parTrans" cxnId="{FB07F5E4-30F6-4B09-9FFE-CDEEDF857721}">
      <dgm:prSet/>
      <dgm:spPr/>
      <dgm:t>
        <a:bodyPr/>
        <a:lstStyle/>
        <a:p>
          <a:endParaRPr lang="fr-FR"/>
        </a:p>
      </dgm:t>
    </dgm:pt>
    <dgm:pt modelId="{3F206666-EB8A-45DA-A15E-3BFF248AE9BD}" type="sibTrans" cxnId="{FB07F5E4-30F6-4B09-9FFE-CDEEDF857721}">
      <dgm:prSet/>
      <dgm:spPr/>
      <dgm:t>
        <a:bodyPr/>
        <a:lstStyle/>
        <a:p>
          <a:endParaRPr lang="fr-FR"/>
        </a:p>
      </dgm:t>
    </dgm:pt>
    <dgm:pt modelId="{3549E119-3F9A-42E2-982E-AC789DF71F87}">
      <dgm:prSet phldrT="[Texte]"/>
      <dgm:spPr/>
      <dgm:t>
        <a:bodyPr/>
        <a:lstStyle/>
        <a:p>
          <a:r>
            <a:rPr lang="fr-FR" dirty="0"/>
            <a:t>Neutralisation précoce des nids secondaires</a:t>
          </a:r>
        </a:p>
      </dgm:t>
    </dgm:pt>
    <dgm:pt modelId="{DE239926-80D4-40D8-B092-A6C2BBE71741}" type="parTrans" cxnId="{6DEB1CEA-029C-4121-8ACC-D3B03AA83EBC}">
      <dgm:prSet/>
      <dgm:spPr/>
      <dgm:t>
        <a:bodyPr/>
        <a:lstStyle/>
        <a:p>
          <a:endParaRPr lang="fr-FR"/>
        </a:p>
      </dgm:t>
    </dgm:pt>
    <dgm:pt modelId="{7221BB8F-CFA0-4DEC-85BC-034FA5814F3D}" type="sibTrans" cxnId="{6DEB1CEA-029C-4121-8ACC-D3B03AA83EBC}">
      <dgm:prSet/>
      <dgm:spPr/>
      <dgm:t>
        <a:bodyPr/>
        <a:lstStyle/>
        <a:p>
          <a:endParaRPr lang="fr-FR"/>
        </a:p>
      </dgm:t>
    </dgm:pt>
    <dgm:pt modelId="{FCEE605E-8820-4E5C-BC51-78E6059800F4}">
      <dgm:prSet phldrT="[Texte]"/>
      <dgm:spPr/>
      <dgm:t>
        <a:bodyPr/>
        <a:lstStyle/>
        <a:p>
          <a:r>
            <a:rPr lang="fr-FR" dirty="0"/>
            <a:t>Observations.be</a:t>
          </a:r>
        </a:p>
      </dgm:t>
    </dgm:pt>
    <dgm:pt modelId="{FFFDF1FA-59B2-4782-BC80-3F729A039EC3}" type="parTrans" cxnId="{2DD2A565-C168-4897-B854-C4E3D3BE0491}">
      <dgm:prSet/>
      <dgm:spPr/>
      <dgm:t>
        <a:bodyPr/>
        <a:lstStyle/>
        <a:p>
          <a:endParaRPr lang="fr-FR"/>
        </a:p>
      </dgm:t>
    </dgm:pt>
    <dgm:pt modelId="{CF119B02-A04B-41D8-8CA6-2C5A1F636252}" type="sibTrans" cxnId="{2DD2A565-C168-4897-B854-C4E3D3BE0491}">
      <dgm:prSet/>
      <dgm:spPr/>
      <dgm:t>
        <a:bodyPr/>
        <a:lstStyle/>
        <a:p>
          <a:endParaRPr lang="fr-FR"/>
        </a:p>
      </dgm:t>
    </dgm:pt>
    <dgm:pt modelId="{4BE2E663-01BD-43B3-B33C-18A84D12570E}" type="pres">
      <dgm:prSet presAssocID="{05FFB6BB-FF82-4C41-BA89-A4843857CD6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0FBCE0-7C9A-4A16-8289-394C63B28856}" type="pres">
      <dgm:prSet presAssocID="{05FFB6BB-FF82-4C41-BA89-A4843857CD69}" presName="matrix" presStyleCnt="0"/>
      <dgm:spPr/>
    </dgm:pt>
    <dgm:pt modelId="{23CC6131-3E5E-420B-813E-84E733869F56}" type="pres">
      <dgm:prSet presAssocID="{05FFB6BB-FF82-4C41-BA89-A4843857CD69}" presName="tile1" presStyleLbl="node1" presStyleIdx="0" presStyleCnt="4"/>
      <dgm:spPr/>
      <dgm:t>
        <a:bodyPr/>
        <a:lstStyle/>
        <a:p>
          <a:endParaRPr lang="en-US"/>
        </a:p>
      </dgm:t>
    </dgm:pt>
    <dgm:pt modelId="{575CEAA5-A848-4B91-9DD0-6182D1D84EF4}" type="pres">
      <dgm:prSet presAssocID="{05FFB6BB-FF82-4C41-BA89-A4843857CD6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23188-F83F-4846-A5A6-35677A91DC8F}" type="pres">
      <dgm:prSet presAssocID="{05FFB6BB-FF82-4C41-BA89-A4843857CD69}" presName="tile2" presStyleLbl="node1" presStyleIdx="1" presStyleCnt="4"/>
      <dgm:spPr/>
      <dgm:t>
        <a:bodyPr/>
        <a:lstStyle/>
        <a:p>
          <a:endParaRPr lang="en-US"/>
        </a:p>
      </dgm:t>
    </dgm:pt>
    <dgm:pt modelId="{3B8216E3-5F5F-4C8D-83F4-C885F29BB1BE}" type="pres">
      <dgm:prSet presAssocID="{05FFB6BB-FF82-4C41-BA89-A4843857CD6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E72141-D845-4665-8289-047951C7E99D}" type="pres">
      <dgm:prSet presAssocID="{05FFB6BB-FF82-4C41-BA89-A4843857CD69}" presName="tile3" presStyleLbl="node1" presStyleIdx="2" presStyleCnt="4"/>
      <dgm:spPr/>
      <dgm:t>
        <a:bodyPr/>
        <a:lstStyle/>
        <a:p>
          <a:endParaRPr lang="en-US"/>
        </a:p>
      </dgm:t>
    </dgm:pt>
    <dgm:pt modelId="{0DF6EC71-EA1B-4F4D-9F09-91B07BA4B63E}" type="pres">
      <dgm:prSet presAssocID="{05FFB6BB-FF82-4C41-BA89-A4843857CD6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B18AA-A6EC-4F05-842E-1566C9A22E20}" type="pres">
      <dgm:prSet presAssocID="{05FFB6BB-FF82-4C41-BA89-A4843857CD69}" presName="tile4" presStyleLbl="node1" presStyleIdx="3" presStyleCnt="4"/>
      <dgm:spPr/>
      <dgm:t>
        <a:bodyPr/>
        <a:lstStyle/>
        <a:p>
          <a:endParaRPr lang="en-US"/>
        </a:p>
      </dgm:t>
    </dgm:pt>
    <dgm:pt modelId="{F0339784-EBCA-46D7-B09F-76BC36279B33}" type="pres">
      <dgm:prSet presAssocID="{05FFB6BB-FF82-4C41-BA89-A4843857CD6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B17F0-97B8-4F71-9E4D-5825A71F2089}" type="pres">
      <dgm:prSet presAssocID="{05FFB6BB-FF82-4C41-BA89-A4843857CD69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A78A180-EEEE-4002-BF76-16D38D5D0CDF}" type="presOf" srcId="{B7570020-9AEE-45DA-B0D3-6AACC141028A}" destId="{575CEAA5-A848-4B91-9DD0-6182D1D84EF4}" srcOrd="1" destOrd="0" presId="urn:microsoft.com/office/officeart/2005/8/layout/matrix1"/>
    <dgm:cxn modelId="{6280A02D-5C87-4550-8240-863F9D94CF24}" type="presOf" srcId="{B7570020-9AEE-45DA-B0D3-6AACC141028A}" destId="{23CC6131-3E5E-420B-813E-84E733869F56}" srcOrd="0" destOrd="0" presId="urn:microsoft.com/office/officeart/2005/8/layout/matrix1"/>
    <dgm:cxn modelId="{59C165F1-C636-4A9A-A479-37CB784553DB}" srcId="{05FFB6BB-FF82-4C41-BA89-A4843857CD69}" destId="{624A4EAE-2CE4-417E-BF53-5FE1E5B7060D}" srcOrd="0" destOrd="0" parTransId="{DC0B9FDF-B901-40C3-84FE-B075694203A5}" sibTransId="{3554CF56-E1AA-4AF4-9128-0564AD5827C9}"/>
    <dgm:cxn modelId="{2C85237B-58FE-4194-9349-F1EB1DCD538B}" type="presOf" srcId="{624A4EAE-2CE4-417E-BF53-5FE1E5B7060D}" destId="{9E7B17F0-97B8-4F71-9E4D-5825A71F2089}" srcOrd="0" destOrd="0" presId="urn:microsoft.com/office/officeart/2005/8/layout/matrix1"/>
    <dgm:cxn modelId="{FDC0D313-1BFF-495F-BAA1-4C116C0A1225}" type="presOf" srcId="{3549E119-3F9A-42E2-982E-AC789DF71F87}" destId="{0DF6EC71-EA1B-4F4D-9F09-91B07BA4B63E}" srcOrd="1" destOrd="0" presId="urn:microsoft.com/office/officeart/2005/8/layout/matrix1"/>
    <dgm:cxn modelId="{8F478EAF-53CD-44B7-B36D-96D0252EC5A0}" type="presOf" srcId="{05FFB6BB-FF82-4C41-BA89-A4843857CD69}" destId="{4BE2E663-01BD-43B3-B33C-18A84D12570E}" srcOrd="0" destOrd="0" presId="urn:microsoft.com/office/officeart/2005/8/layout/matrix1"/>
    <dgm:cxn modelId="{FC92817B-0293-4AAC-ABAC-81C8E760A943}" type="presOf" srcId="{FCEE605E-8820-4E5C-BC51-78E6059800F4}" destId="{C61B18AA-A6EC-4F05-842E-1566C9A22E20}" srcOrd="0" destOrd="0" presId="urn:microsoft.com/office/officeart/2005/8/layout/matrix1"/>
    <dgm:cxn modelId="{B9526606-3E99-45FE-A0A6-7CE5A804F555}" type="presOf" srcId="{3549E119-3F9A-42E2-982E-AC789DF71F87}" destId="{05E72141-D845-4665-8289-047951C7E99D}" srcOrd="0" destOrd="0" presId="urn:microsoft.com/office/officeart/2005/8/layout/matrix1"/>
    <dgm:cxn modelId="{D1C5BFDA-414F-4772-88FC-E56DAA4F73F9}" srcId="{624A4EAE-2CE4-417E-BF53-5FE1E5B7060D}" destId="{B7570020-9AEE-45DA-B0D3-6AACC141028A}" srcOrd="0" destOrd="0" parTransId="{13D43FCA-DA31-49E7-9E1D-E04A324F08AC}" sibTransId="{AD4969A0-99FD-4CB2-BC45-D4410A1764B2}"/>
    <dgm:cxn modelId="{5033748B-0B01-46D8-A650-38CDEB697CCD}" type="presOf" srcId="{C38AD289-A81E-4253-AC75-DFA7398B017E}" destId="{69923188-F83F-4846-A5A6-35677A91DC8F}" srcOrd="0" destOrd="0" presId="urn:microsoft.com/office/officeart/2005/8/layout/matrix1"/>
    <dgm:cxn modelId="{6DEB1CEA-029C-4121-8ACC-D3B03AA83EBC}" srcId="{624A4EAE-2CE4-417E-BF53-5FE1E5B7060D}" destId="{3549E119-3F9A-42E2-982E-AC789DF71F87}" srcOrd="2" destOrd="0" parTransId="{DE239926-80D4-40D8-B092-A6C2BBE71741}" sibTransId="{7221BB8F-CFA0-4DEC-85BC-034FA5814F3D}"/>
    <dgm:cxn modelId="{2DD2A565-C168-4897-B854-C4E3D3BE0491}" srcId="{624A4EAE-2CE4-417E-BF53-5FE1E5B7060D}" destId="{FCEE605E-8820-4E5C-BC51-78E6059800F4}" srcOrd="3" destOrd="0" parTransId="{FFFDF1FA-59B2-4782-BC80-3F729A039EC3}" sibTransId="{CF119B02-A04B-41D8-8CA6-2C5A1F636252}"/>
    <dgm:cxn modelId="{11EAAC36-A262-4197-B609-5D71942DCFBD}" type="presOf" srcId="{C38AD289-A81E-4253-AC75-DFA7398B017E}" destId="{3B8216E3-5F5F-4C8D-83F4-C885F29BB1BE}" srcOrd="1" destOrd="0" presId="urn:microsoft.com/office/officeart/2005/8/layout/matrix1"/>
    <dgm:cxn modelId="{FB07F5E4-30F6-4B09-9FFE-CDEEDF857721}" srcId="{624A4EAE-2CE4-417E-BF53-5FE1E5B7060D}" destId="{C38AD289-A81E-4253-AC75-DFA7398B017E}" srcOrd="1" destOrd="0" parTransId="{A25FEF74-DB23-4628-BE25-29FE5A101EF7}" sibTransId="{3F206666-EB8A-45DA-A15E-3BFF248AE9BD}"/>
    <dgm:cxn modelId="{FFDF80F1-B9C9-4343-A10A-48B2701DE924}" type="presOf" srcId="{FCEE605E-8820-4E5C-BC51-78E6059800F4}" destId="{F0339784-EBCA-46D7-B09F-76BC36279B33}" srcOrd="1" destOrd="0" presId="urn:microsoft.com/office/officeart/2005/8/layout/matrix1"/>
    <dgm:cxn modelId="{3D1FEEFD-335D-4830-92BD-E30B35772215}" type="presParOf" srcId="{4BE2E663-01BD-43B3-B33C-18A84D12570E}" destId="{4A0FBCE0-7C9A-4A16-8289-394C63B28856}" srcOrd="0" destOrd="0" presId="urn:microsoft.com/office/officeart/2005/8/layout/matrix1"/>
    <dgm:cxn modelId="{A20FBBC2-31C3-4B2F-B905-23664D0553BB}" type="presParOf" srcId="{4A0FBCE0-7C9A-4A16-8289-394C63B28856}" destId="{23CC6131-3E5E-420B-813E-84E733869F56}" srcOrd="0" destOrd="0" presId="urn:microsoft.com/office/officeart/2005/8/layout/matrix1"/>
    <dgm:cxn modelId="{EA4BEF8B-805A-4395-8291-E71B1221BDB9}" type="presParOf" srcId="{4A0FBCE0-7C9A-4A16-8289-394C63B28856}" destId="{575CEAA5-A848-4B91-9DD0-6182D1D84EF4}" srcOrd="1" destOrd="0" presId="urn:microsoft.com/office/officeart/2005/8/layout/matrix1"/>
    <dgm:cxn modelId="{6375E567-2BFC-42DD-AC41-D2F03FEF39C5}" type="presParOf" srcId="{4A0FBCE0-7C9A-4A16-8289-394C63B28856}" destId="{69923188-F83F-4846-A5A6-35677A91DC8F}" srcOrd="2" destOrd="0" presId="urn:microsoft.com/office/officeart/2005/8/layout/matrix1"/>
    <dgm:cxn modelId="{572825DD-6212-493D-ABE2-B75788A78B6F}" type="presParOf" srcId="{4A0FBCE0-7C9A-4A16-8289-394C63B28856}" destId="{3B8216E3-5F5F-4C8D-83F4-C885F29BB1BE}" srcOrd="3" destOrd="0" presId="urn:microsoft.com/office/officeart/2005/8/layout/matrix1"/>
    <dgm:cxn modelId="{6444C74E-3AE7-4BBD-80A5-23AE939AF572}" type="presParOf" srcId="{4A0FBCE0-7C9A-4A16-8289-394C63B28856}" destId="{05E72141-D845-4665-8289-047951C7E99D}" srcOrd="4" destOrd="0" presId="urn:microsoft.com/office/officeart/2005/8/layout/matrix1"/>
    <dgm:cxn modelId="{8FC0044A-F8B9-4BEA-AF44-01F2B6F5673A}" type="presParOf" srcId="{4A0FBCE0-7C9A-4A16-8289-394C63B28856}" destId="{0DF6EC71-EA1B-4F4D-9F09-91B07BA4B63E}" srcOrd="5" destOrd="0" presId="urn:microsoft.com/office/officeart/2005/8/layout/matrix1"/>
    <dgm:cxn modelId="{D6B6EE24-1984-4444-ADE7-3D0CCA372305}" type="presParOf" srcId="{4A0FBCE0-7C9A-4A16-8289-394C63B28856}" destId="{C61B18AA-A6EC-4F05-842E-1566C9A22E20}" srcOrd="6" destOrd="0" presId="urn:microsoft.com/office/officeart/2005/8/layout/matrix1"/>
    <dgm:cxn modelId="{862AA578-C9C0-4D31-B263-4BC51BFD7291}" type="presParOf" srcId="{4A0FBCE0-7C9A-4A16-8289-394C63B28856}" destId="{F0339784-EBCA-46D7-B09F-76BC36279B33}" srcOrd="7" destOrd="0" presId="urn:microsoft.com/office/officeart/2005/8/layout/matrix1"/>
    <dgm:cxn modelId="{ECD47C85-B69F-48B7-8C9D-6A74AA6065F8}" type="presParOf" srcId="{4BE2E663-01BD-43B3-B33C-18A84D12570E}" destId="{9E7B17F0-97B8-4F71-9E4D-5825A71F208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603C4-F3ED-461A-8127-5579B9DCE984}">
      <dsp:nvSpPr>
        <dsp:cNvPr id="0" name=""/>
        <dsp:cNvSpPr/>
      </dsp:nvSpPr>
      <dsp:spPr>
        <a:xfrm rot="16200000">
          <a:off x="1541065" y="-1541065"/>
          <a:ext cx="2175669" cy="52578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2023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Equipe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Vespa Hunter 1150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 </a:t>
          </a:r>
        </a:p>
      </dsp:txBody>
      <dsp:txXfrm rot="5400000">
        <a:off x="0" y="0"/>
        <a:ext cx="5257800" cy="1631751"/>
      </dsp:txXfrm>
    </dsp:sp>
    <dsp:sp modelId="{AD7F9E8B-156D-42ED-8565-A923AC2FE9A2}">
      <dsp:nvSpPr>
        <dsp:cNvPr id="0" name=""/>
        <dsp:cNvSpPr/>
      </dsp:nvSpPr>
      <dsp:spPr>
        <a:xfrm>
          <a:off x="5257800" y="0"/>
          <a:ext cx="5257800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2024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Equipe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Habitants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Commune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/>
            <a:t>Vespa hunter 1150</a:t>
          </a:r>
        </a:p>
      </dsp:txBody>
      <dsp:txXfrm>
        <a:off x="5257800" y="0"/>
        <a:ext cx="5257800" cy="1631751"/>
      </dsp:txXfrm>
    </dsp:sp>
    <dsp:sp modelId="{958C1A63-194F-48BE-8365-79F70DF233CB}">
      <dsp:nvSpPr>
        <dsp:cNvPr id="0" name=""/>
        <dsp:cNvSpPr/>
      </dsp:nvSpPr>
      <dsp:spPr>
        <a:xfrm rot="10800000">
          <a:off x="0" y="2175669"/>
          <a:ext cx="5257800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Appâts – marquage – </a:t>
          </a:r>
          <a:r>
            <a:rPr lang="fr-FR" sz="1800" u="sng" kern="1200" dirty="0"/>
            <a:t>ouvrières</a:t>
          </a:r>
          <a:r>
            <a:rPr lang="fr-FR" sz="1800" kern="1200" dirty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Triangulation – chrono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Neutralisation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/>
            <a:t>Observations.be</a:t>
          </a:r>
        </a:p>
      </dsp:txBody>
      <dsp:txXfrm rot="10800000">
        <a:off x="0" y="2719586"/>
        <a:ext cx="5257800" cy="1631751"/>
      </dsp:txXfrm>
    </dsp:sp>
    <dsp:sp modelId="{3EEE7A17-AFC0-4004-A736-966949D93DF4}">
      <dsp:nvSpPr>
        <dsp:cNvPr id="0" name=""/>
        <dsp:cNvSpPr/>
      </dsp:nvSpPr>
      <dsp:spPr>
        <a:xfrm rot="5400000">
          <a:off x="6798865" y="634603"/>
          <a:ext cx="2175669" cy="52578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Piégeage sélectif-</a:t>
          </a:r>
          <a:r>
            <a:rPr lang="fr-FR" sz="1800" u="sng" kern="1200" dirty="0"/>
            <a:t>fondatrices</a:t>
          </a:r>
          <a:r>
            <a:rPr lang="fr-FR" sz="1800" kern="1200" dirty="0"/>
            <a:t> -printemps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Appâts – marquage </a:t>
          </a:r>
          <a:r>
            <a:rPr lang="fr-FR" sz="1800" u="sng" kern="1200" dirty="0"/>
            <a:t>ouvrières</a:t>
          </a:r>
          <a:r>
            <a:rPr lang="fr-FR" sz="1800" kern="1200" dirty="0"/>
            <a:t> – triangulation-chrono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Neutralisation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/>
            <a:t>Observations.be</a:t>
          </a:r>
        </a:p>
      </dsp:txBody>
      <dsp:txXfrm rot="-5400000">
        <a:off x="5257800" y="2719586"/>
        <a:ext cx="5257800" cy="1631751"/>
      </dsp:txXfrm>
    </dsp:sp>
    <dsp:sp modelId="{E7A2F2DA-BDD5-4B79-BF98-A859D8B72459}">
      <dsp:nvSpPr>
        <dsp:cNvPr id="0" name=""/>
        <dsp:cNvSpPr/>
      </dsp:nvSpPr>
      <dsp:spPr>
        <a:xfrm>
          <a:off x="3680460" y="1631751"/>
          <a:ext cx="3154680" cy="1087834"/>
        </a:xfrm>
        <a:prstGeom prst="round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err="1"/>
            <a:t>Woluwé-Saint-Pierre</a:t>
          </a:r>
          <a:endParaRPr lang="fr-FR" sz="2000" b="1" kern="1200" dirty="0"/>
        </a:p>
      </dsp:txBody>
      <dsp:txXfrm>
        <a:off x="3733564" y="1684855"/>
        <a:ext cx="3048472" cy="981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C6131-3E5E-420B-813E-84E733869F56}">
      <dsp:nvSpPr>
        <dsp:cNvPr id="0" name=""/>
        <dsp:cNvSpPr/>
      </dsp:nvSpPr>
      <dsp:spPr>
        <a:xfrm rot="16200000">
          <a:off x="1541065" y="-1541065"/>
          <a:ext cx="2175669" cy="52578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Piégeage sélectif Printanier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fondatrices</a:t>
          </a:r>
        </a:p>
      </dsp:txBody>
      <dsp:txXfrm rot="5400000">
        <a:off x="0" y="0"/>
        <a:ext cx="5257800" cy="1631751"/>
      </dsp:txXfrm>
    </dsp:sp>
    <dsp:sp modelId="{69923188-F83F-4846-A5A6-35677A91DC8F}">
      <dsp:nvSpPr>
        <dsp:cNvPr id="0" name=""/>
        <dsp:cNvSpPr/>
      </dsp:nvSpPr>
      <dsp:spPr>
        <a:xfrm>
          <a:off x="5257800" y="0"/>
          <a:ext cx="5257800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Appâts – marquage – triangulation – </a:t>
          </a:r>
          <a:r>
            <a:rPr lang="fr-FR" sz="2800" kern="1200" dirty="0" err="1"/>
            <a:t>Robor</a:t>
          </a:r>
          <a:r>
            <a:rPr lang="fr-FR" sz="2800" kern="1200" dirty="0"/>
            <a:t> – détection rapide des nids secondaires</a:t>
          </a:r>
        </a:p>
      </dsp:txBody>
      <dsp:txXfrm>
        <a:off x="5257800" y="0"/>
        <a:ext cx="5257800" cy="1631751"/>
      </dsp:txXfrm>
    </dsp:sp>
    <dsp:sp modelId="{05E72141-D845-4665-8289-047951C7E99D}">
      <dsp:nvSpPr>
        <dsp:cNvPr id="0" name=""/>
        <dsp:cNvSpPr/>
      </dsp:nvSpPr>
      <dsp:spPr>
        <a:xfrm rot="10800000">
          <a:off x="0" y="2175669"/>
          <a:ext cx="5257800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Neutralisation précoce des nids secondaires</a:t>
          </a:r>
        </a:p>
      </dsp:txBody>
      <dsp:txXfrm rot="10800000">
        <a:off x="0" y="2719586"/>
        <a:ext cx="5257800" cy="1631751"/>
      </dsp:txXfrm>
    </dsp:sp>
    <dsp:sp modelId="{C61B18AA-A6EC-4F05-842E-1566C9A22E20}">
      <dsp:nvSpPr>
        <dsp:cNvPr id="0" name=""/>
        <dsp:cNvSpPr/>
      </dsp:nvSpPr>
      <dsp:spPr>
        <a:xfrm rot="5400000">
          <a:off x="6798865" y="634603"/>
          <a:ext cx="2175669" cy="52578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Observations.be</a:t>
          </a:r>
        </a:p>
      </dsp:txBody>
      <dsp:txXfrm rot="-5400000">
        <a:off x="5257800" y="2719586"/>
        <a:ext cx="5257800" cy="1631751"/>
      </dsp:txXfrm>
    </dsp:sp>
    <dsp:sp modelId="{9E7B17F0-97B8-4F71-9E4D-5825A71F2089}">
      <dsp:nvSpPr>
        <dsp:cNvPr id="0" name=""/>
        <dsp:cNvSpPr/>
      </dsp:nvSpPr>
      <dsp:spPr>
        <a:xfrm>
          <a:off x="3680460" y="1631751"/>
          <a:ext cx="3154680" cy="1087834"/>
        </a:xfrm>
        <a:prstGeom prst="round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/>
            <a:t>2025</a:t>
          </a:r>
        </a:p>
      </dsp:txBody>
      <dsp:txXfrm>
        <a:off x="3733564" y="1684855"/>
        <a:ext cx="3048472" cy="981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E09E4-BADA-E143-9E73-D869C0C0D7D3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66C25-082D-F54A-81DF-0642A60570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93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1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plus du danger par prédation (sur HB mais aussi autres pollinisateurs), danger inerrant à la présence du nid lui-même</a:t>
            </a:r>
          </a:p>
          <a:p>
            <a:r>
              <a:rPr lang="fr-FR" dirty="0"/>
              <a:t>Evolution du nid </a:t>
            </a:r>
            <a:r>
              <a:rPr lang="fr-FR" dirty="0" err="1"/>
              <a:t>embryo</a:t>
            </a:r>
            <a:r>
              <a:rPr lang="fr-FR" dirty="0"/>
              <a:t> à primaire puis en secondaire variable et 30% reste en 1aire à hauteur assez basse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275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Comportement à nicher plus en ville et milieux agri en adaptation en Europe (même si aussi en Asie)</a:t>
            </a:r>
          </a:p>
          <a:p>
            <a:r>
              <a:rPr lang="fr-FR" dirty="0"/>
              <a:t>Et augmentation de la part des nids bas et donc danger pour les populations de ces habitats (lien slide </a:t>
            </a:r>
            <a:r>
              <a:rPr lang="fr-FR" dirty="0" err="1"/>
              <a:t>next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52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fr-FR" dirty="0"/>
              <a:t>Risque pour santé humaine par cette présence proche de nids</a:t>
            </a:r>
          </a:p>
          <a:p>
            <a:pPr marL="0" indent="0">
              <a:buFont typeface="Wingdings" pitchFamily="2" charset="2"/>
              <a:buNone/>
            </a:pPr>
            <a:r>
              <a:rPr lang="fr-FR" dirty="0">
                <a:sym typeface="Wingdings" pitchFamily="2" charset="2"/>
              </a:rPr>
              <a:t> Reprise des exemples de cas à BXL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4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gros, un seul moyen efficace pour protéger abeilles et humains : une lutte active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549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66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10654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69252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18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47671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20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71896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458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Mentionner son aire d’origine + le fait que l’espèce initialement cohabite avec </a:t>
            </a:r>
            <a:r>
              <a:rPr lang="fr-FR" dirty="0" err="1"/>
              <a:t>bp</a:t>
            </a:r>
            <a:r>
              <a:rPr lang="fr-FR" dirty="0"/>
              <a:t> d’autres esp en coévolution = régulation naturelle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708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6642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5361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19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9936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FFCE-4C3C-4007-828B-0161BDE753B6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898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Mention très rapide de ces caractéristiques, notamment sa socialité, sa forte capacité de reproduction et l’absence d’effet de régulation par la consanguinité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10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Espèce avec une invasion et expansion inexorable à travers toutes l’Europe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173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… et le changement climatique ne va rien arranger, bien au contraire.</a:t>
            </a:r>
          </a:p>
          <a:p>
            <a:r>
              <a:rPr lang="fr-FR" dirty="0"/>
              <a:t>Sera partout d’ici la fin du siècle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09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Mentionner que les nuisances et observations de VVN fluctuent dans la saison en fonction du stade de développement de la colonie</a:t>
            </a:r>
          </a:p>
          <a:p>
            <a:r>
              <a:rPr lang="fr-FR" dirty="0"/>
              <a:t>Plus tôt une année favorable (chaude) et </a:t>
            </a:r>
            <a:r>
              <a:rPr lang="fr-FR" dirty="0" err="1"/>
              <a:t>plsu</a:t>
            </a:r>
            <a:r>
              <a:rPr lang="fr-FR" dirty="0"/>
              <a:t> tardive comme en 2024 une année humide et froide avec peu de ressources (lien avec slide </a:t>
            </a:r>
            <a:r>
              <a:rPr lang="fr-FR" dirty="0" err="1"/>
              <a:t>next</a:t>
            </a:r>
            <a:r>
              <a:rPr lang="fr-FR" dirty="0"/>
              <a:t>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47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faire son cycle annuel et poursuivre son développement, VVN a besoin de 4 choses dont les ressources en protéines animales</a:t>
            </a:r>
          </a:p>
          <a:p>
            <a:r>
              <a:rPr lang="fr-FR" dirty="0"/>
              <a:t>Très généralistes et opportunistes. Comprendre que ces prédations autres que Apis ne sont pas des cas anecdotiques (lien slide </a:t>
            </a:r>
            <a:r>
              <a:rPr lang="fr-FR" dirty="0" err="1"/>
              <a:t>next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43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comportement généraliste sur insectes </a:t>
            </a:r>
            <a:r>
              <a:rPr lang="fr-FR" dirty="0">
                <a:sym typeface="Wingdings" pitchFamily="2" charset="2"/>
              </a:rPr>
              <a:t> risque biodiversité</a:t>
            </a:r>
          </a:p>
          <a:p>
            <a:r>
              <a:rPr lang="fr-FR" dirty="0"/>
              <a:t>Quantités d’arthropodes (notamment insectes </a:t>
            </a:r>
            <a:r>
              <a:rPr lang="fr-FR" dirty="0" err="1"/>
              <a:t>Apoides</a:t>
            </a:r>
            <a:r>
              <a:rPr lang="fr-FR" dirty="0"/>
              <a:t>) sont très importantes.</a:t>
            </a:r>
          </a:p>
          <a:p>
            <a:r>
              <a:rPr lang="fr-FR" dirty="0"/>
              <a:t>Avec fluctuations selon l’environnement, mais que abeilles les plus prédatées en urbain, avec que 38% </a:t>
            </a:r>
            <a:r>
              <a:rPr lang="fr-FR" i="1" dirty="0"/>
              <a:t>Apis </a:t>
            </a:r>
            <a:r>
              <a:rPr lang="fr-FR" i="1" dirty="0" err="1"/>
              <a:t>mellifera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723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on transpose à ce qu’on à observé en 2023 à WSP </a:t>
            </a:r>
            <a:r>
              <a:rPr lang="fr-FR" dirty="0">
                <a:sym typeface="Wingdings" pitchFamily="2" charset="2"/>
              </a:rPr>
              <a:t> quantités alarmantes</a:t>
            </a:r>
          </a:p>
          <a:p>
            <a:r>
              <a:rPr lang="fr-FR" dirty="0">
                <a:sym typeface="Wingdings" pitchFamily="2" charset="2"/>
              </a:rPr>
              <a:t>PS: J’ai combiné tous les Apoïdes non-Apis ensemble car cette classification non spé pour les abeilles je ne suis pas à l’aise  (déformation pro)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66C25-082D-F54A-81DF-0642A605701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13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D8893-468C-519C-5CB1-FED19766B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CE24EE-A9C1-5822-FE6C-FACBDA4F8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154FF-C167-BD4E-6DED-EEA0E9FC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F8885C-36CB-C8E4-74E8-187E37F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4E784D-86DE-A74B-7083-4E06FA81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04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A54FD-B321-00B0-9DA5-8F1E07F1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50CC5F-5FEB-E1B2-1320-E0A6D890D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AA9754-8429-2709-C51E-389355E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FDD15D-8124-2EDE-BD69-B313BE38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0893F5-6230-4B8C-76F9-8CE7B9CF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78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AD8397-9E47-DDF7-60CB-89E5E2CAE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9E2F94-D76A-75A2-2058-8AFD7F126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5400B3-33D9-D5B0-7161-28901F4E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181A06-581E-6645-AE8B-21442972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AFFC41-7518-5F63-5050-0668475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31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rPr dirty="0"/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Titre</a:t>
            </a:r>
            <a:r>
              <a:rPr dirty="0"/>
              <a:t> de la </a:t>
            </a:r>
            <a:r>
              <a:rPr dirty="0" err="1"/>
              <a:t>présentation</a:t>
            </a:r>
            <a:endParaRPr dirty="0"/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rPr dirty="0"/>
              <a:t>Sous-</a:t>
            </a:r>
            <a:r>
              <a:rPr dirty="0" err="1"/>
              <a:t>titre</a:t>
            </a:r>
            <a:r>
              <a:rPr dirty="0"/>
              <a:t> de la </a:t>
            </a:r>
            <a:r>
              <a:rPr dirty="0" err="1"/>
              <a:t>présentation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804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4AFCB-AA47-EF76-5D81-8D12EC82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E8FCC7-E28E-A0C3-5E32-EF0288A11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9FD92F-9662-1EE5-23DB-40A897F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BA5C23-5536-7197-1D67-E7902CA1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8B01B9-9E96-4FA5-6DAC-60D64316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65A5B-F3DA-B939-3569-AE2705A9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C94C8A-BAF0-D1AF-6970-B67B6DF48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C62DA7-34AF-0354-431C-F22DB57F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36DCED-99C1-528F-0CEC-CB89EB0E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F61186-5C33-BB27-6E06-D18BB0C4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47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66E40-120D-1D7D-511C-6419CCD6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BE535-9DC1-FED5-A33A-C6A2EB4D2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6EA595-8EAC-5F0A-1499-5F8F4683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9CEF32-2307-1C32-DA68-BEECA53F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08FC3A-038B-B8AF-9BD1-1C137C80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0FF977-F9F5-22E4-2D00-2779E41E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91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CB481-2CEC-780A-D96B-E120317D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2A1273-F42E-0B5C-BC81-4E9AC6D5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2EC673-2414-9568-E0C7-732218E8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2FF720-0692-FD7C-7235-2281A3489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7F90A05-8F90-E09B-CFB9-ADF26BBC1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05B432-F7B5-B70B-C557-4CBE4512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23133A-6AFA-DA0D-8FDD-7C637083B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960EB7-C9AB-DF0D-6FA3-956F0CF6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96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81E68-B38C-6D1D-BE58-86F9CFFE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6311CB-B079-BD7A-EC4F-6A49AAAC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B11D2E-DAC0-EA7C-929E-1B9DD890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93C0B0-735A-7FD7-96BD-3CCD36D4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B4D99C-3D6F-18BC-39E5-6C5C5A0E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53B25B-0B4B-E8EC-8D0B-123D177F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A3C627-3BF0-E3BF-35FC-ACEBAD21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12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A0CA3-3EFF-02EB-C233-9239AA825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3D46BA-01B4-4045-4EF8-CFA2E6CD9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BCEE06-AB3D-DCD8-D76B-68A031CD5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EE9611-8C4A-19B6-4C12-78007BA1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156DF4-E527-549F-13BD-5C7457FC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FD62ED-739A-D174-E0C1-8448C6A4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53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ECE8B-7B19-2C93-FE91-174BD1EA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EDEFA8-552B-AB78-D194-E7E34AF1B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5CD08D-772F-42D6-9335-DA296534F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370994-82F3-B134-948D-556FE772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83E640-A0A0-890F-760D-2F454AAC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764C56-3444-D6F5-ED36-7ADC121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41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BDB244-78EC-0937-0E9D-8643F2F14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36FD7C-9FEE-1112-2368-2DD2E511D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0594F9-FAE4-CA9C-4D9D-48C8ACD6A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48034-A538-7342-96CD-6B1FA45A7E37}" type="datetimeFigureOut">
              <a:rPr lang="fr-FR" smtClean="0"/>
              <a:t>20/02/2025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9816E-344F-774C-5C11-2C294CEB8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D70DA2-6617-9EFA-AA62-D34950B9F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24AC4-6FDA-5947-B519-C9823DF751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28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3.jpeg"/><Relationship Id="rId7" Type="http://schemas.openxmlformats.org/officeDocument/2006/relationships/hyperlink" Target="https://creativecommons.org/licenses/by-sa/3.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/index.php?title=User:Quiricou&amp;action=edit&amp;redlink=1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jp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ari.be/-Sante-des-abeilles-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creativecommons.org/licenses/by-sa/3.0" TargetMode="External"/><Relationship Id="rId4" Type="http://schemas.openxmlformats.org/officeDocument/2006/relationships/hyperlink" Target="https://commons.wikimedia.org/wiki/User:Siga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4.jp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La lutte contre la prolifération du frelon asiatique: bilan et perspectives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470" y="2119844"/>
            <a:ext cx="4725059" cy="37629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25" y="4522161"/>
            <a:ext cx="1360583" cy="13605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643672" y="5996066"/>
            <a:ext cx="254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Jonathan de Patoul</a:t>
            </a:r>
          </a:p>
          <a:p>
            <a:pPr algn="ctr"/>
            <a:r>
              <a:rPr lang="fr-BE" b="1" dirty="0" smtClean="0"/>
              <a:t>Député bruxellois </a:t>
            </a:r>
            <a:r>
              <a:rPr lang="fr-BE" b="1" dirty="0" err="1" smtClean="0"/>
              <a:t>DéFI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328151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1">
            <a:extLst>
              <a:ext uri="{FF2B5EF4-FFF2-40B4-BE49-F238E27FC236}">
                <a16:creationId xmlns:a16="http://schemas.microsoft.com/office/drawing/2014/main" id="{FC4D974A-21E2-81CE-23C3-9809EF9019CE}"/>
              </a:ext>
            </a:extLst>
          </p:cNvPr>
          <p:cNvSpPr txBox="1"/>
          <p:nvPr/>
        </p:nvSpPr>
        <p:spPr>
          <a:xfrm>
            <a:off x="414878" y="5861517"/>
            <a:ext cx="6676656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000" b="1" dirty="0">
                <a:solidFill>
                  <a:srgbClr val="C00000"/>
                </a:solidFill>
              </a:rPr>
              <a:t>Impacts </a:t>
            </a:r>
            <a:r>
              <a:rPr lang="en-US" sz="2000" b="1" dirty="0" err="1">
                <a:solidFill>
                  <a:srgbClr val="C00000"/>
                </a:solidFill>
              </a:rPr>
              <a:t>négatifs</a:t>
            </a:r>
            <a:r>
              <a:rPr lang="en-US" sz="2000" b="1" dirty="0">
                <a:solidFill>
                  <a:srgbClr val="C00000"/>
                </a:solidFill>
              </a:rPr>
              <a:t> sur </a:t>
            </a:r>
            <a:r>
              <a:rPr lang="en-US" sz="2000" b="1" dirty="0" err="1">
                <a:solidFill>
                  <a:srgbClr val="C00000"/>
                </a:solidFill>
              </a:rPr>
              <a:t>l’entomofaune</a:t>
            </a:r>
            <a:r>
              <a:rPr lang="en-US" sz="2000" b="1" dirty="0">
                <a:solidFill>
                  <a:srgbClr val="C00000"/>
                </a:solidFill>
              </a:rPr>
              <a:t> locale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 err="1"/>
              <a:t>moins</a:t>
            </a:r>
            <a:r>
              <a:rPr lang="en-US" sz="2000" dirty="0"/>
              <a:t> </a:t>
            </a:r>
            <a:r>
              <a:rPr lang="en-US" sz="2000" dirty="0" err="1"/>
              <a:t>d’insectes</a:t>
            </a:r>
            <a:r>
              <a:rPr lang="en-US" sz="2000" dirty="0"/>
              <a:t> </a:t>
            </a:r>
            <a:r>
              <a:rPr lang="en-US" sz="2000" dirty="0" err="1"/>
              <a:t>adultes</a:t>
            </a:r>
            <a:r>
              <a:rPr lang="en-US" sz="2000" dirty="0"/>
              <a:t> = </a:t>
            </a:r>
            <a:r>
              <a:rPr lang="en-US" sz="2000" dirty="0" err="1"/>
              <a:t>moins</a:t>
            </a:r>
            <a:r>
              <a:rPr lang="en-US" sz="2000" dirty="0"/>
              <a:t> </a:t>
            </a:r>
            <a:r>
              <a:rPr lang="en-US" sz="2000" dirty="0" err="1"/>
              <a:t>d’insectes</a:t>
            </a:r>
            <a:r>
              <a:rPr lang="en-US" sz="2000" dirty="0"/>
              <a:t> r</a:t>
            </a:r>
            <a:r>
              <a:rPr lang="fr-BE" sz="2000" dirty="0" err="1"/>
              <a:t>eproducteurs</a:t>
            </a:r>
            <a:endParaRPr lang="fr-FR" sz="2000" dirty="0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id="{D84AB853-97F3-C920-1651-920F2DAA15AC}"/>
              </a:ext>
            </a:extLst>
          </p:cNvPr>
          <p:cNvSpPr txBox="1"/>
          <p:nvPr/>
        </p:nvSpPr>
        <p:spPr>
          <a:xfrm>
            <a:off x="1025979" y="3249296"/>
            <a:ext cx="4447048" cy="214312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endParaRPr lang="en-US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BE" sz="2400" dirty="0"/>
          </a:p>
          <a:p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ABC043-1126-E58B-DC3F-BD284D1E6EDD}"/>
              </a:ext>
            </a:extLst>
          </p:cNvPr>
          <p:cNvSpPr txBox="1"/>
          <p:nvPr/>
        </p:nvSpPr>
        <p:spPr>
          <a:xfrm>
            <a:off x="1223320" y="642540"/>
            <a:ext cx="7984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fr-BE" sz="2800" b="1" i="0" u="none" strike="noStrike" dirty="0">
                <a:solidFill>
                  <a:srgbClr val="C00000"/>
                </a:solidFill>
                <a:effectLst/>
              </a:rPr>
              <a:t>Risque pour la </a:t>
            </a:r>
            <a:r>
              <a:rPr lang="fr-BE" sz="2800" b="1" i="0" u="sng" strike="noStrike" dirty="0">
                <a:solidFill>
                  <a:srgbClr val="C00000"/>
                </a:solidFill>
                <a:effectLst/>
              </a:rPr>
              <a:t>biodiversité</a:t>
            </a:r>
            <a:r>
              <a:rPr lang="fr-BE" sz="2800" b="1" i="0" u="none" strike="noStrike" dirty="0">
                <a:solidFill>
                  <a:srgbClr val="C00000"/>
                </a:solidFill>
                <a:effectLst/>
              </a:rPr>
              <a:t> !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7D5B72-5E8E-D163-663F-72EC9E25F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A8E28DEB-AD26-4DD8-7771-961508AC0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192607"/>
              </p:ext>
            </p:extLst>
          </p:nvPr>
        </p:nvGraphicFramePr>
        <p:xfrm>
          <a:off x="1025979" y="3375217"/>
          <a:ext cx="4322497" cy="188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880">
                  <a:extLst>
                    <a:ext uri="{9D8B030D-6E8A-4147-A177-3AD203B41FA5}">
                      <a16:colId xmlns:a16="http://schemas.microsoft.com/office/drawing/2014/main" val="2016042810"/>
                    </a:ext>
                  </a:extLst>
                </a:gridCol>
                <a:gridCol w="2747104">
                  <a:extLst>
                    <a:ext uri="{9D8B030D-6E8A-4147-A177-3AD203B41FA5}">
                      <a16:colId xmlns:a16="http://schemas.microsoft.com/office/drawing/2014/main" val="3762202613"/>
                    </a:ext>
                  </a:extLst>
                </a:gridCol>
                <a:gridCol w="718944">
                  <a:extLst>
                    <a:ext uri="{9D8B030D-6E8A-4147-A177-3AD203B41FA5}">
                      <a16:colId xmlns:a16="http://schemas.microsoft.com/office/drawing/2014/main" val="1821193479"/>
                    </a:ext>
                  </a:extLst>
                </a:gridCol>
                <a:gridCol w="291569">
                  <a:extLst>
                    <a:ext uri="{9D8B030D-6E8A-4147-A177-3AD203B41FA5}">
                      <a16:colId xmlns:a16="http://schemas.microsoft.com/office/drawing/2014/main" val="1543095312"/>
                    </a:ext>
                  </a:extLst>
                </a:gridCol>
              </a:tblGrid>
              <a:tr h="30583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  Total consommé :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1.107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kg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697465"/>
                  </a:ext>
                </a:extLst>
              </a:tr>
              <a:tr h="305839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55%</a:t>
                      </a:r>
                      <a:endParaRPr lang="en-US" sz="20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 Apis </a:t>
                      </a:r>
                      <a:r>
                        <a:rPr lang="en-US" sz="2000" i="1" u="none" strike="noStrike" dirty="0" err="1">
                          <a:solidFill>
                            <a:schemeClr val="accent1"/>
                          </a:solidFill>
                          <a:effectLst/>
                        </a:rPr>
                        <a:t>melifera</a:t>
                      </a:r>
                      <a:endParaRPr lang="en-US" sz="2000" b="0" i="1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609</a:t>
                      </a:r>
                      <a:endParaRPr lang="en-US" sz="20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kg</a:t>
                      </a:r>
                      <a:endParaRPr lang="en-US" sz="20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848540"/>
                  </a:ext>
                </a:extLst>
              </a:tr>
              <a:tr h="305839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16%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</a:t>
                      </a:r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Autres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Apoïdes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non </a:t>
                      </a:r>
                      <a:r>
                        <a:rPr lang="en-US" sz="2000" i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Apis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177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kg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403150"/>
                  </a:ext>
                </a:extLst>
              </a:tr>
              <a:tr h="295168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17%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</a:t>
                      </a:r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Diptères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(ex. mouches)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188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kg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339690"/>
                  </a:ext>
                </a:extLst>
              </a:tr>
              <a:tr h="305839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8%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</a:t>
                      </a:r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Vespidés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(ex. </a:t>
                      </a:r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guêpes</a:t>
                      </a:r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89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kg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87908"/>
                  </a:ext>
                </a:extLst>
              </a:tr>
              <a:tr h="305839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4%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Divers (ex. papillons...)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44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kg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980744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AA7DC453-5568-181B-B1D5-CE7EFED98018}"/>
              </a:ext>
            </a:extLst>
          </p:cNvPr>
          <p:cNvSpPr txBox="1"/>
          <p:nvPr/>
        </p:nvSpPr>
        <p:spPr>
          <a:xfrm>
            <a:off x="414878" y="2605902"/>
            <a:ext cx="8154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Transposition aux observations de2023 à WSP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90 </a:t>
            </a:r>
            <a:r>
              <a:rPr lang="en-US" sz="2000" dirty="0" err="1"/>
              <a:t>nids</a:t>
            </a:r>
            <a:r>
              <a:rPr lang="en-US" sz="2000" dirty="0"/>
              <a:t> </a:t>
            </a:r>
            <a:r>
              <a:rPr lang="en-US" sz="2000" dirty="0" err="1"/>
              <a:t>localisés</a:t>
            </a:r>
            <a:r>
              <a:rPr lang="en-US" sz="2000" dirty="0"/>
              <a:t> sur km²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E8171CB-4D9F-CA6F-6870-F74D7D00E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858" y="603781"/>
            <a:ext cx="5042111" cy="1691956"/>
          </a:xfrm>
          <a:prstGeom prst="rect">
            <a:avLst/>
          </a:prstGeom>
        </p:spPr>
      </p:pic>
      <p:pic>
        <p:nvPicPr>
          <p:cNvPr id="3076" name="Picture 4" descr="Schaerbeek : un nid de frelons asiatiques détruit par les pompiers dans le  parc Josaphat - BX1">
            <a:extLst>
              <a:ext uri="{FF2B5EF4-FFF2-40B4-BE49-F238E27FC236}">
                <a16:creationId xmlns:a16="http://schemas.microsoft.com/office/drawing/2014/main" id="{E907B1EF-20DA-2C0A-4516-47A69B7B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378" y="3735879"/>
            <a:ext cx="4826510" cy="293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E28AE1-D499-C3E5-2B6B-D7C90045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69"/>
          <a:stretch/>
        </p:blipFill>
        <p:spPr>
          <a:xfrm>
            <a:off x="4030549" y="2870656"/>
            <a:ext cx="2351177" cy="1930772"/>
          </a:xfrm>
          <a:prstGeom prst="rect">
            <a:avLst/>
          </a:prstGeom>
        </p:spPr>
      </p:pic>
      <p:pic>
        <p:nvPicPr>
          <p:cNvPr id="1028" name="Picture 4" descr="Frelon asiatique : signalez les nids | Communauté de communes des Gorges de  l'Ardèche">
            <a:extLst>
              <a:ext uri="{FF2B5EF4-FFF2-40B4-BE49-F238E27FC236}">
                <a16:creationId xmlns:a16="http://schemas.microsoft.com/office/drawing/2014/main" id="{0D4684F8-BF6B-ED03-B50B-D04198514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6" b="10811"/>
          <a:stretch/>
        </p:blipFill>
        <p:spPr bwMode="auto">
          <a:xfrm>
            <a:off x="9273343" y="3915046"/>
            <a:ext cx="2645525" cy="27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C0BE839-0FFB-C3B3-19A6-F6EE29590966}"/>
              </a:ext>
            </a:extLst>
          </p:cNvPr>
          <p:cNvSpPr txBox="1"/>
          <p:nvPr/>
        </p:nvSpPr>
        <p:spPr>
          <a:xfrm>
            <a:off x="7057308" y="1355651"/>
            <a:ext cx="21849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B050"/>
                </a:solidFill>
                <a:sym typeface="Wingdings" pitchFamily="2" charset="2"/>
              </a:rPr>
              <a:t> 30 % des cas </a:t>
            </a:r>
          </a:p>
          <a:p>
            <a:pPr algn="ctr"/>
            <a:r>
              <a:rPr lang="fr-FR" sz="2000" dirty="0">
                <a:sym typeface="Wingdings" pitchFamily="2" charset="2"/>
              </a:rPr>
              <a:t>suffisamment de place pour s’agrandir et grandit sur place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558378-3B06-A73F-6ED5-AE4AAA5F0A97}"/>
              </a:ext>
            </a:extLst>
          </p:cNvPr>
          <p:cNvSpPr txBox="1"/>
          <p:nvPr/>
        </p:nvSpPr>
        <p:spPr>
          <a:xfrm>
            <a:off x="4462279" y="2476491"/>
            <a:ext cx="148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Nid primaire</a:t>
            </a:r>
          </a:p>
        </p:txBody>
      </p:sp>
      <p:pic>
        <p:nvPicPr>
          <p:cNvPr id="12" name="Image 11" descr="Une image contenant nid de guêpes, intérieur, plafond&#10;&#10;Description générée automatiquement">
            <a:extLst>
              <a:ext uri="{FF2B5EF4-FFF2-40B4-BE49-F238E27FC236}">
                <a16:creationId xmlns:a16="http://schemas.microsoft.com/office/drawing/2014/main" id="{01437691-E559-E15C-20AE-21E342009A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393"/>
          <a:stretch/>
        </p:blipFill>
        <p:spPr>
          <a:xfrm>
            <a:off x="9299102" y="806753"/>
            <a:ext cx="2630772" cy="277583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8DCE6C-668E-E2DE-4097-F2C05E9A1ADF}"/>
              </a:ext>
            </a:extLst>
          </p:cNvPr>
          <p:cNvSpPr txBox="1"/>
          <p:nvPr/>
        </p:nvSpPr>
        <p:spPr>
          <a:xfrm>
            <a:off x="409330" y="5507574"/>
            <a:ext cx="5953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ym typeface="Wingdings" pitchFamily="2" charset="2"/>
              </a:rPr>
              <a:t> Construction d’un nid secondaire en hauteur fréquente mais pas systématique !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D86657-B5EB-781A-A5F8-8FD4AB3FB562}"/>
              </a:ext>
            </a:extLst>
          </p:cNvPr>
          <p:cNvSpPr txBox="1"/>
          <p:nvPr/>
        </p:nvSpPr>
        <p:spPr>
          <a:xfrm>
            <a:off x="7178906" y="3602724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OU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653C5E-6283-97AF-43BF-88CA58068DF4}"/>
              </a:ext>
            </a:extLst>
          </p:cNvPr>
          <p:cNvSpPr txBox="1"/>
          <p:nvPr/>
        </p:nvSpPr>
        <p:spPr>
          <a:xfrm rot="16200000">
            <a:off x="2912310" y="3509941"/>
            <a:ext cx="2352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b="0" i="0" strike="noStrike" dirty="0">
                <a:solidFill>
                  <a:schemeClr val="bg1">
                    <a:lumMod val="50000"/>
                  </a:schemeClr>
                </a:solidFill>
                <a:effectLst/>
                <a:hlinkClick r:id="rId6" tooltip="User:Quiricou (page does not exist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Francis ITHURBURU</a:t>
            </a:r>
            <a:r>
              <a:rPr lang="fr-BE" sz="900" b="0" i="0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 - </a:t>
            </a:r>
            <a:r>
              <a:rPr lang="fr-BE" sz="900" b="0" i="0" strike="noStrike" dirty="0">
                <a:solidFill>
                  <a:schemeClr val="bg1">
                    <a:lumMod val="50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 3.0</a:t>
            </a:r>
            <a:r>
              <a:rPr lang="fr-BE" sz="900" b="0" i="0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 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40623A-BB27-848C-DB33-47DCE6F3BE6E}"/>
              </a:ext>
            </a:extLst>
          </p:cNvPr>
          <p:cNvSpPr txBox="1"/>
          <p:nvPr/>
        </p:nvSpPr>
        <p:spPr>
          <a:xfrm>
            <a:off x="1223320" y="642540"/>
            <a:ext cx="7984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Développement des nids</a:t>
            </a:r>
            <a:endParaRPr lang="fr-FR" sz="2000" b="1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6A1906-3FBD-46A5-8F67-33E5F6ADA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41C56D88-06D4-DDB9-8416-B17F68812A8F}"/>
              </a:ext>
            </a:extLst>
          </p:cNvPr>
          <p:cNvSpPr/>
          <p:nvPr/>
        </p:nvSpPr>
        <p:spPr>
          <a:xfrm>
            <a:off x="2960023" y="3703544"/>
            <a:ext cx="921753" cy="264996"/>
          </a:xfrm>
          <a:prstGeom prst="rightArrow">
            <a:avLst>
              <a:gd name="adj1" fmla="val 50001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F61D9B2-C204-445F-3D42-A584B4303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330" y="2881962"/>
            <a:ext cx="2367359" cy="1776850"/>
          </a:xfrm>
          <a:prstGeom prst="rect">
            <a:avLst/>
          </a:prstGeom>
        </p:spPr>
      </p:pic>
      <p:sp>
        <p:nvSpPr>
          <p:cNvPr id="23" name="Flèche angle droit à deux pointes 22">
            <a:extLst>
              <a:ext uri="{FF2B5EF4-FFF2-40B4-BE49-F238E27FC236}">
                <a16:creationId xmlns:a16="http://schemas.microsoft.com/office/drawing/2014/main" id="{E5BB68B2-B0A9-ECC7-A253-BEFE67E7A22F}"/>
              </a:ext>
            </a:extLst>
          </p:cNvPr>
          <p:cNvSpPr/>
          <p:nvPr/>
        </p:nvSpPr>
        <p:spPr>
          <a:xfrm rot="7923135">
            <a:off x="6650407" y="3288165"/>
            <a:ext cx="1084061" cy="1037163"/>
          </a:xfrm>
          <a:prstGeom prst="leftUpArrow">
            <a:avLst>
              <a:gd name="adj1" fmla="val 11642"/>
              <a:gd name="adj2" fmla="val 15649"/>
              <a:gd name="adj3" fmla="val 18321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FC81C13-B324-D152-FBB4-63830BD6B9CB}"/>
              </a:ext>
            </a:extLst>
          </p:cNvPr>
          <p:cNvSpPr txBox="1"/>
          <p:nvPr/>
        </p:nvSpPr>
        <p:spPr>
          <a:xfrm rot="16200000">
            <a:off x="1512469" y="3435547"/>
            <a:ext cx="23521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b="0" i="0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linkClick r:id="rId6" tooltip="User:Quiricou (page does not exist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Francis ITHURBURU</a:t>
            </a:r>
            <a:r>
              <a:rPr lang="fr-BE" sz="900" b="0" i="0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- </a:t>
            </a:r>
            <a:r>
              <a:rPr lang="fr-BE" sz="900" b="0" i="0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 3.0</a:t>
            </a:r>
            <a:r>
              <a:rPr lang="fr-BE" sz="900" b="0" i="0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67F4F86-DA98-029D-8555-7F34D96F6F42}"/>
              </a:ext>
            </a:extLst>
          </p:cNvPr>
          <p:cNvSpPr txBox="1"/>
          <p:nvPr/>
        </p:nvSpPr>
        <p:spPr>
          <a:xfrm>
            <a:off x="555866" y="2443867"/>
            <a:ext cx="207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Nid embryonnaire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36256B5-95C6-E11F-15F6-924CED098CCB}"/>
              </a:ext>
            </a:extLst>
          </p:cNvPr>
          <p:cNvSpPr txBox="1"/>
          <p:nvPr/>
        </p:nvSpPr>
        <p:spPr>
          <a:xfrm>
            <a:off x="7057308" y="4701832"/>
            <a:ext cx="2127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sym typeface="Wingdings" pitchFamily="2" charset="2"/>
              </a:rPr>
              <a:t> 70% des cas</a:t>
            </a:r>
          </a:p>
          <a:p>
            <a:pPr algn="ctr"/>
            <a:r>
              <a:rPr lang="fr-FR" sz="2000" dirty="0">
                <a:sym typeface="Wingdings" pitchFamily="2" charset="2"/>
              </a:rPr>
              <a:t>Nid déserté pour un nid secondaire perché en hauteur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0315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8F505E-2EB4-F7C9-AB5D-EBDEDA92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7" t="1245" r="19007" b="9447"/>
          <a:stretch/>
        </p:blipFill>
        <p:spPr>
          <a:xfrm>
            <a:off x="1571626" y="2953438"/>
            <a:ext cx="3943350" cy="39045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89CE4B-DC78-F254-FC67-AEC90925C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452" y="472665"/>
            <a:ext cx="5264604" cy="49285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0E9C2C3-8366-C4C2-B2E8-E89D7CB73232}"/>
              </a:ext>
            </a:extLst>
          </p:cNvPr>
          <p:cNvSpPr txBox="1"/>
          <p:nvPr/>
        </p:nvSpPr>
        <p:spPr>
          <a:xfrm>
            <a:off x="-23888" y="5903893"/>
            <a:ext cx="2099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fr-BE" sz="1400" i="1" dirty="0" err="1">
                <a:solidFill>
                  <a:schemeClr val="bg2">
                    <a:lumMod val="50000"/>
                  </a:schemeClr>
                </a:solidFill>
              </a:rPr>
              <a:t>Villemant</a:t>
            </a:r>
            <a:r>
              <a:rPr lang="fr-BE" sz="1400" i="1" dirty="0">
                <a:solidFill>
                  <a:schemeClr val="bg2">
                    <a:lumMod val="50000"/>
                  </a:schemeClr>
                </a:solidFill>
              </a:rPr>
              <a:t> et al. 2011, </a:t>
            </a:r>
          </a:p>
          <a:p>
            <a:r>
              <a:rPr lang="fr-BE" sz="1400" i="1" dirty="0">
                <a:solidFill>
                  <a:schemeClr val="bg2">
                    <a:lumMod val="50000"/>
                  </a:schemeClr>
                </a:solidFill>
              </a:rPr>
              <a:t>Rome et al. 2015, </a:t>
            </a:r>
          </a:p>
          <a:p>
            <a:r>
              <a:rPr lang="fr-BE" sz="1400" i="1" dirty="0">
                <a:solidFill>
                  <a:schemeClr val="bg2">
                    <a:lumMod val="50000"/>
                  </a:schemeClr>
                </a:solidFill>
              </a:rPr>
              <a:t>Rome 2015, </a:t>
            </a:r>
          </a:p>
          <a:p>
            <a:r>
              <a:rPr lang="fr-BE" sz="1400" i="1" dirty="0">
                <a:solidFill>
                  <a:schemeClr val="bg2">
                    <a:lumMod val="50000"/>
                  </a:schemeClr>
                </a:solidFill>
              </a:rPr>
              <a:t>Fournier et al. 2017)</a:t>
            </a:r>
            <a:endParaRPr lang="fr-FR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8CF13A-8CD5-FE7F-9CFA-2ABB6DA0D909}"/>
              </a:ext>
            </a:extLst>
          </p:cNvPr>
          <p:cNvSpPr txBox="1"/>
          <p:nvPr/>
        </p:nvSpPr>
        <p:spPr>
          <a:xfrm>
            <a:off x="1223320" y="642540"/>
            <a:ext cx="7984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Localisation des nids</a:t>
            </a:r>
            <a:endParaRPr lang="fr-FR" sz="2000" b="1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A1145C-A999-7654-285C-B15E1DB63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F36A943-70F8-7270-A37A-B3C6883CE605}"/>
              </a:ext>
            </a:extLst>
          </p:cNvPr>
          <p:cNvSpPr txBox="1"/>
          <p:nvPr/>
        </p:nvSpPr>
        <p:spPr>
          <a:xfrm>
            <a:off x="402543" y="1519827"/>
            <a:ext cx="60401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BE" sz="2000" b="1" i="1" dirty="0"/>
              <a:t>Asie (native)</a:t>
            </a:r>
            <a:r>
              <a:rPr lang="fr-BE" sz="2000" dirty="0"/>
              <a:t> </a:t>
            </a:r>
            <a:r>
              <a:rPr lang="fr-BE" sz="2000" dirty="0">
                <a:sym typeface="Wingdings" pitchFamily="2" charset="2"/>
              </a:rPr>
              <a:t> </a:t>
            </a:r>
            <a:r>
              <a:rPr lang="fr-BE" sz="2000" dirty="0"/>
              <a:t>essentiellement en milieu forestier</a:t>
            </a:r>
          </a:p>
          <a:p>
            <a:pPr>
              <a:spcAft>
                <a:spcPts val="1200"/>
              </a:spcAft>
            </a:pPr>
            <a:r>
              <a:rPr lang="fr-BE" sz="2000" b="1" i="1" dirty="0"/>
              <a:t>Europe (invasive)</a:t>
            </a:r>
            <a:r>
              <a:rPr lang="fr-BE" sz="2000" dirty="0"/>
              <a:t> </a:t>
            </a:r>
            <a:r>
              <a:rPr lang="fr-BE" sz="2000" dirty="0">
                <a:sym typeface="Wingdings" pitchFamily="2" charset="2"/>
              </a:rPr>
              <a:t> profite de l’urbanisation et présent majoritairement </a:t>
            </a:r>
            <a:r>
              <a:rPr lang="fr-BE" sz="2000" dirty="0"/>
              <a:t>en zones urbaines ou agricoles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1BBBEA-B52C-BEDF-3690-F336F5AD5699}"/>
              </a:ext>
            </a:extLst>
          </p:cNvPr>
          <p:cNvSpPr txBox="1"/>
          <p:nvPr/>
        </p:nvSpPr>
        <p:spPr>
          <a:xfrm>
            <a:off x="6554452" y="5571082"/>
            <a:ext cx="5264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</a:rPr>
              <a:t>Observation d’une augmentation de la proportion des nids secondaires situés à moins de 2m de haut</a:t>
            </a:r>
          </a:p>
        </p:txBody>
      </p:sp>
    </p:spTree>
    <p:extLst>
      <p:ext uri="{BB962C8B-B14F-4D97-AF65-F5344CB8AC3E}">
        <p14:creationId xmlns:p14="http://schemas.microsoft.com/office/powerpoint/2010/main" val="30979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0DC8B-7AC4-7DD1-EA0B-04A2E772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6C53450-5FB5-660A-32AE-89D228EFEE56}"/>
              </a:ext>
            </a:extLst>
          </p:cNvPr>
          <p:cNvSpPr txBox="1"/>
          <p:nvPr/>
        </p:nvSpPr>
        <p:spPr>
          <a:xfrm>
            <a:off x="1126243" y="658199"/>
            <a:ext cx="7984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fr-BE" sz="2800" b="1" i="0" u="none" strike="noStrike" dirty="0">
                <a:solidFill>
                  <a:srgbClr val="C00000"/>
                </a:solidFill>
                <a:effectLst/>
              </a:rPr>
              <a:t>Risque pour la </a:t>
            </a:r>
            <a:r>
              <a:rPr lang="fr-BE" sz="2800" b="1" i="0" u="sng" strike="noStrike" dirty="0">
                <a:solidFill>
                  <a:srgbClr val="C00000"/>
                </a:solidFill>
                <a:effectLst/>
              </a:rPr>
              <a:t>santé humaine </a:t>
            </a:r>
            <a:r>
              <a:rPr lang="fr-BE" sz="2800" b="1" i="0" u="none" strike="noStrike" dirty="0">
                <a:solidFill>
                  <a:srgbClr val="C00000"/>
                </a:solidFill>
                <a:effectLst/>
              </a:rPr>
              <a:t>!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DCD1C-B99A-A9A6-3BEC-EA0F05AF9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008E73-8E87-E16C-0A19-808EC962DC13}"/>
              </a:ext>
            </a:extLst>
          </p:cNvPr>
          <p:cNvSpPr txBox="1">
            <a:spLocks/>
          </p:cNvSpPr>
          <p:nvPr/>
        </p:nvSpPr>
        <p:spPr>
          <a:xfrm>
            <a:off x="362391" y="2601601"/>
            <a:ext cx="6742969" cy="28443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BE" sz="1800" b="1" u="sng" dirty="0"/>
              <a:t>WSP : 4 incidents en 2023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BE" sz="1800" dirty="0">
                <a:sym typeface="Wingdings" panose="05000000000000000000" pitchFamily="2" charset="2"/>
              </a:rPr>
              <a:t>(1) Début juillet: jardinier av. Reine Astrid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BE" sz="1800" dirty="0">
                <a:sym typeface="Wingdings" panose="05000000000000000000" pitchFamily="2" charset="2"/>
              </a:rPr>
              <a:t>      choc anaphylactique (UCL - St Luc)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BE" sz="1800" dirty="0">
                <a:sym typeface="Wingdings" panose="05000000000000000000" pitchFamily="2" charset="2"/>
              </a:rPr>
              <a:t>(2) Juillet : Jardinier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1800" dirty="0">
                <a:sym typeface="Wingdings" panose="05000000000000000000" pitchFamily="2" charset="2"/>
              </a:rPr>
              <a:t>      Envenimation frelons asiatiques (Urgence WSL)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BE" sz="1800" dirty="0">
                <a:sym typeface="Wingdings" panose="05000000000000000000" pitchFamily="2" charset="2"/>
              </a:rPr>
              <a:t>(3) Mi-août – personne de 83 ans taille sa haie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1800" dirty="0">
                <a:sym typeface="Wingdings" panose="05000000000000000000" pitchFamily="2" charset="2"/>
              </a:rPr>
              <a:t>      15 piqûres au cou et à la tête, (48h de douleurs intenses) 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BE" sz="1800" dirty="0">
                <a:sym typeface="Wingdings" panose="05000000000000000000" pitchFamily="2" charset="2"/>
              </a:rPr>
              <a:t>(4) Val des seigneurs, jardiniers (serre à outils) attaqués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1800" dirty="0">
                <a:sym typeface="Wingdings" panose="05000000000000000000" pitchFamily="2" charset="2"/>
              </a:rPr>
              <a:t>      Arrêt de l’activité pour traitement du nid.   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97B34-9379-E05F-F871-3C3F8F1A749F}"/>
              </a:ext>
            </a:extLst>
          </p:cNvPr>
          <p:cNvSpPr txBox="1"/>
          <p:nvPr/>
        </p:nvSpPr>
        <p:spPr>
          <a:xfrm>
            <a:off x="7250086" y="5131425"/>
            <a:ext cx="4432997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u="sng" dirty="0"/>
              <a:t>Personnes les plus exposées ? </a:t>
            </a:r>
          </a:p>
          <a:p>
            <a:pPr marL="800100" lvl="1" indent="-342900">
              <a:buFontTx/>
              <a:buChar char="-"/>
            </a:pPr>
            <a:r>
              <a:rPr lang="fr-BE" dirty="0"/>
              <a:t>Jardiniers professionnels </a:t>
            </a:r>
          </a:p>
          <a:p>
            <a:pPr marL="800100" lvl="1" indent="-342900">
              <a:buFontTx/>
              <a:buChar char="-"/>
            </a:pPr>
            <a:r>
              <a:rPr lang="fr-BE" dirty="0"/>
              <a:t>Jardiniers de loisir</a:t>
            </a:r>
          </a:p>
          <a:p>
            <a:pPr marL="800100" lvl="1" indent="-342900">
              <a:buFontTx/>
              <a:buChar char="-"/>
            </a:pPr>
            <a:r>
              <a:rPr lang="fr-BE" dirty="0"/>
              <a:t>Promeneurs (ex: parcs publics)</a:t>
            </a:r>
            <a:endParaRPr lang="en-US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74262D9-4952-D3B3-4EE6-7D7296CC9168}"/>
              </a:ext>
            </a:extLst>
          </p:cNvPr>
          <p:cNvSpPr txBox="1"/>
          <p:nvPr/>
        </p:nvSpPr>
        <p:spPr>
          <a:xfrm>
            <a:off x="362391" y="5731589"/>
            <a:ext cx="534696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fr-BE" sz="2000" dirty="0">
                <a:solidFill>
                  <a:srgbClr val="C00000"/>
                </a:solidFill>
                <a:sym typeface="Wingdings" pitchFamily="2" charset="2"/>
              </a:rPr>
              <a:t>M</a:t>
            </a:r>
            <a:r>
              <a:rPr lang="fr-BE" sz="2000" dirty="0">
                <a:solidFill>
                  <a:srgbClr val="C00000"/>
                </a:solidFill>
              </a:rPr>
              <a:t>ultiplication des nids et leur faible hauteur augmentent le risque d’accident.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096D31-78DF-EF6D-9C5A-C8A574A9665A}"/>
              </a:ext>
            </a:extLst>
          </p:cNvPr>
          <p:cNvSpPr txBox="1">
            <a:spLocks/>
          </p:cNvSpPr>
          <p:nvPr/>
        </p:nvSpPr>
        <p:spPr>
          <a:xfrm>
            <a:off x="7016101" y="741869"/>
            <a:ext cx="5175899" cy="38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1800" dirty="0">
                <a:sym typeface="Wingdings" panose="05000000000000000000" pitchFamily="2" charset="2"/>
              </a:rPr>
              <a:t>19 </a:t>
            </a:r>
            <a:r>
              <a:rPr lang="fr-BE" sz="1800" dirty="0" err="1">
                <a:sym typeface="Wingdings" panose="05000000000000000000" pitchFamily="2" charset="2"/>
              </a:rPr>
              <a:t>oct</a:t>
            </a:r>
            <a:r>
              <a:rPr lang="fr-BE" sz="1800" dirty="0">
                <a:sym typeface="Wingdings" panose="05000000000000000000" pitchFamily="2" charset="2"/>
              </a:rPr>
              <a:t> 2023 (11h55) </a:t>
            </a:r>
            <a:r>
              <a:rPr lang="fr-BE" sz="1800" dirty="0" err="1">
                <a:sym typeface="Wingdings" panose="05000000000000000000" pitchFamily="2" charset="2"/>
              </a:rPr>
              <a:t>Eterbeek</a:t>
            </a:r>
            <a:r>
              <a:rPr lang="fr-BE" sz="1800" dirty="0">
                <a:sym typeface="Wingdings" panose="05000000000000000000" pitchFamily="2" charset="2"/>
              </a:rPr>
              <a:t>, pl. St Pierre :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FBB2775C-C48E-1E21-3B71-F2BDB457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068" y="1146238"/>
            <a:ext cx="3084866" cy="3186978"/>
          </a:xfrm>
          <a:prstGeom prst="rect">
            <a:avLst/>
          </a:prstGeom>
        </p:spPr>
      </p:pic>
      <p:sp>
        <p:nvSpPr>
          <p:cNvPr id="9" name="Oval 11">
            <a:extLst>
              <a:ext uri="{FF2B5EF4-FFF2-40B4-BE49-F238E27FC236}">
                <a16:creationId xmlns:a16="http://schemas.microsoft.com/office/drawing/2014/main" id="{FDE7B982-E337-7A70-ED20-015D2F77FABA}"/>
              </a:ext>
            </a:extLst>
          </p:cNvPr>
          <p:cNvSpPr/>
          <p:nvPr/>
        </p:nvSpPr>
        <p:spPr>
          <a:xfrm>
            <a:off x="9449955" y="1176085"/>
            <a:ext cx="472149" cy="4998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483BF905-FDFA-963C-C787-A4D920194A24}"/>
              </a:ext>
            </a:extLst>
          </p:cNvPr>
          <p:cNvSpPr/>
          <p:nvPr/>
        </p:nvSpPr>
        <p:spPr>
          <a:xfrm>
            <a:off x="7118653" y="3632736"/>
            <a:ext cx="900223" cy="790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CF50C3F0-D865-9CA0-9757-BA5561816548}"/>
              </a:ext>
            </a:extLst>
          </p:cNvPr>
          <p:cNvSpPr txBox="1"/>
          <p:nvPr/>
        </p:nvSpPr>
        <p:spPr>
          <a:xfrm>
            <a:off x="9103869" y="4126026"/>
            <a:ext cx="1129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b="1" dirty="0" err="1"/>
              <a:t>Vespahunters</a:t>
            </a:r>
            <a:r>
              <a:rPr lang="fr-BE" sz="900" b="1" dirty="0"/>
              <a:t> 1150</a:t>
            </a:r>
            <a:endParaRPr lang="en-US" sz="900" b="1" dirty="0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C6DF67F9-B3CD-CB96-836B-728D8AB754A1}"/>
              </a:ext>
            </a:extLst>
          </p:cNvPr>
          <p:cNvGrpSpPr/>
          <p:nvPr/>
        </p:nvGrpSpPr>
        <p:grpSpPr>
          <a:xfrm>
            <a:off x="10146500" y="1140027"/>
            <a:ext cx="1866312" cy="3507352"/>
            <a:chOff x="3403531" y="1292482"/>
            <a:chExt cx="1866312" cy="3507352"/>
          </a:xfrm>
        </p:grpSpPr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6AB90F7A-62F9-C6C7-AC83-CE732F31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3531" y="1292482"/>
              <a:ext cx="1866312" cy="1656828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ADF98AB4-B930-151C-837A-C36CB9B39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372" y="2955181"/>
              <a:ext cx="1846630" cy="1827913"/>
            </a:xfrm>
            <a:prstGeom prst="rect">
              <a:avLst/>
            </a:prstGeom>
          </p:spPr>
        </p:pic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7C33F392-B2E9-8457-6A40-829B4A9C176A}"/>
                </a:ext>
              </a:extLst>
            </p:cNvPr>
            <p:cNvSpPr txBox="1"/>
            <p:nvPr/>
          </p:nvSpPr>
          <p:spPr>
            <a:xfrm>
              <a:off x="3769594" y="4569002"/>
              <a:ext cx="11296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b="1" dirty="0" err="1"/>
                <a:t>Vespahunters</a:t>
              </a:r>
              <a:r>
                <a:rPr lang="fr-BE" sz="900" b="1" dirty="0"/>
                <a:t> 1150</a:t>
              </a:r>
              <a:endParaRPr lang="en-US" sz="900" b="1" dirty="0"/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8CDD20C6-8277-E022-E18C-894E078A880D}"/>
                </a:ext>
              </a:extLst>
            </p:cNvPr>
            <p:cNvSpPr txBox="1"/>
            <p:nvPr/>
          </p:nvSpPr>
          <p:spPr>
            <a:xfrm>
              <a:off x="3810451" y="2754056"/>
              <a:ext cx="11296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00" b="1" dirty="0" err="1"/>
                <a:t>Vespahunters</a:t>
              </a:r>
              <a:r>
                <a:rPr lang="fr-BE" sz="900" b="1" dirty="0"/>
                <a:t> 1150</a:t>
              </a:r>
              <a:endParaRPr lang="en-US" sz="900" b="1" dirty="0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E52546B8-76CE-1F53-D4BA-4A9005A8F53E}"/>
              </a:ext>
            </a:extLst>
          </p:cNvPr>
          <p:cNvSpPr txBox="1"/>
          <p:nvPr/>
        </p:nvSpPr>
        <p:spPr>
          <a:xfrm>
            <a:off x="349099" y="1753541"/>
            <a:ext cx="6366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1 nid = jusqu’à 1800 individus en même temps</a:t>
            </a:r>
          </a:p>
        </p:txBody>
      </p:sp>
    </p:spTree>
    <p:extLst>
      <p:ext uri="{BB962C8B-B14F-4D97-AF65-F5344CB8AC3E}">
        <p14:creationId xmlns:p14="http://schemas.microsoft.com/office/powerpoint/2010/main" val="25187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lon Asiatique » Lutte">
            <a:extLst>
              <a:ext uri="{FF2B5EF4-FFF2-40B4-BE49-F238E27FC236}">
                <a16:creationId xmlns:a16="http://schemas.microsoft.com/office/drawing/2014/main" id="{9177169B-BAD4-0226-12F1-A87B647F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70246"/>
            <a:ext cx="2476500" cy="126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293DE6-CB41-AFF1-0A9C-3CA0D9BC7F0D}"/>
              </a:ext>
            </a:extLst>
          </p:cNvPr>
          <p:cNvSpPr txBox="1"/>
          <p:nvPr/>
        </p:nvSpPr>
        <p:spPr>
          <a:xfrm>
            <a:off x="1685925" y="2714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DA333E-9DD2-876B-F6DD-042D63D06983}"/>
              </a:ext>
            </a:extLst>
          </p:cNvPr>
          <p:cNvSpPr txBox="1"/>
          <p:nvPr/>
        </p:nvSpPr>
        <p:spPr>
          <a:xfrm>
            <a:off x="1223319" y="642540"/>
            <a:ext cx="9149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Régulation naturelle de VVN : non efficace en Europe</a:t>
            </a:r>
            <a:endParaRPr lang="fr-FR" sz="2000" b="1" i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A419DE-B110-231F-C53D-830F7EE6A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49E240-8CEE-8B28-0818-3139B46DE1F4}"/>
              </a:ext>
            </a:extLst>
          </p:cNvPr>
          <p:cNvSpPr txBox="1"/>
          <p:nvPr/>
        </p:nvSpPr>
        <p:spPr>
          <a:xfrm>
            <a:off x="1300048" y="1582340"/>
            <a:ext cx="90726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En Asie (zone d’origine)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principalement due à la compétition entre espèces de frelon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Impact très limité des pathogènes et prédateurs</a:t>
            </a:r>
          </a:p>
          <a:p>
            <a:endParaRPr lang="fr-FR" dirty="0"/>
          </a:p>
          <a:p>
            <a:r>
              <a:rPr lang="fr-FR" sz="2000" b="1" dirty="0"/>
              <a:t>En Europe (zone d’invasion)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Compétition avec </a:t>
            </a:r>
            <a:r>
              <a:rPr lang="fr-FR" i="1" dirty="0"/>
              <a:t>Vespa </a:t>
            </a:r>
            <a:r>
              <a:rPr lang="fr-FR" i="1" dirty="0" err="1"/>
              <a:t>crabro</a:t>
            </a:r>
            <a:r>
              <a:rPr lang="fr-FR" i="1" dirty="0"/>
              <a:t> </a:t>
            </a:r>
            <a:r>
              <a:rPr lang="fr-FR" i="1" dirty="0">
                <a:solidFill>
                  <a:srgbClr val="C00000"/>
                </a:solidFill>
                <a:sym typeface="Wingdings" pitchFamily="2" charset="2"/>
              </a:rPr>
              <a:t> négligeable</a:t>
            </a:r>
            <a:endParaRPr lang="fr-FR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Parasitisme = anecdotique !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BE" dirty="0"/>
              <a:t>mouche parasitoïde de la famille des </a:t>
            </a:r>
            <a:r>
              <a:rPr lang="fr-BE" dirty="0" err="1"/>
              <a:t>Conopidae</a:t>
            </a:r>
            <a:endParaRPr lang="fr-FR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fr-BE" dirty="0" err="1"/>
              <a:t>nematode</a:t>
            </a:r>
            <a:r>
              <a:rPr lang="fr-BE" dirty="0"/>
              <a:t> généraliste des guêpes sociales européennes (</a:t>
            </a:r>
            <a:r>
              <a:rPr lang="fr-BE" i="1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Pheromermis</a:t>
            </a:r>
            <a:r>
              <a:rPr lang="fr-BE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vesparum</a:t>
            </a:r>
            <a:r>
              <a:rPr lang="fr-BE" i="1" dirty="0"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fr-BE" dirty="0"/>
          </a:p>
          <a:p>
            <a:r>
              <a:rPr lang="fr-BE" dirty="0"/>
              <a:t>	</a:t>
            </a:r>
            <a:r>
              <a:rPr lang="fr-BE" dirty="0">
                <a:solidFill>
                  <a:srgbClr val="C00000"/>
                </a:solidFill>
                <a:sym typeface="Wingdings" pitchFamily="2" charset="2"/>
              </a:rPr>
              <a:t> parasitisme très limité (hôtes intermédiaires non chassés)</a:t>
            </a:r>
            <a:endParaRPr lang="fr-BE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Prédateurs du frelon européen : </a:t>
            </a:r>
            <a:r>
              <a:rPr lang="fr-B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Pie-grièche écorcheur, le Guêpier d’Europe</a:t>
            </a:r>
          </a:p>
          <a:p>
            <a:pPr lvl="1"/>
            <a:r>
              <a:rPr lang="fr-B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fr-BE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 pas de certitude de prédation</a:t>
            </a:r>
            <a:endParaRPr lang="fr-BE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Prédateurs sur nids (en déclin) de VVN : pics, pies, mésanges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dirty="0">
                <a:solidFill>
                  <a:srgbClr val="C00000"/>
                </a:solidFill>
              </a:rPr>
              <a:t>	</a:t>
            </a:r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 prédation nids en fin de saison, déclin ou tué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Bondrée apivore </a:t>
            </a:r>
            <a:r>
              <a:rPr lang="fr-B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fr-BE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Pernis </a:t>
            </a:r>
            <a:r>
              <a:rPr lang="fr-BE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apivorus</a:t>
            </a:r>
            <a:r>
              <a:rPr lang="fr-BE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: action de régulation potentielle en ES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	</a:t>
            </a:r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fr-FR" dirty="0">
                <a:solidFill>
                  <a:srgbClr val="C00000"/>
                </a:solidFill>
              </a:rPr>
              <a:t>Régulation négligeable + migration durant la saison</a:t>
            </a:r>
          </a:p>
        </p:txBody>
      </p:sp>
      <p:pic>
        <p:nvPicPr>
          <p:cNvPr id="4100" name="Picture 4" descr="jean-claude bernard - Conops (Conops) vesicularis - réf. 31941 (700 x 523 pixels, 133 ko)">
            <a:extLst>
              <a:ext uri="{FF2B5EF4-FFF2-40B4-BE49-F238E27FC236}">
                <a16:creationId xmlns:a16="http://schemas.microsoft.com/office/drawing/2014/main" id="{C51C4594-0654-4A8B-4F3A-194FD2240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/>
          <a:stretch/>
        </p:blipFill>
        <p:spPr bwMode="auto">
          <a:xfrm>
            <a:off x="10506075" y="3431362"/>
            <a:ext cx="1685925" cy="14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rte de l'asie 4099164 Art vectoriel chez Vecteezy">
            <a:extLst>
              <a:ext uri="{FF2B5EF4-FFF2-40B4-BE49-F238E27FC236}">
                <a16:creationId xmlns:a16="http://schemas.microsoft.com/office/drawing/2014/main" id="{BE4BFB75-589C-3DD5-697D-92ECEBFAD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2500" b="13500"/>
          <a:stretch/>
        </p:blipFill>
        <p:spPr bwMode="auto">
          <a:xfrm>
            <a:off x="173515" y="1582340"/>
            <a:ext cx="113521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923 100+ Carte Europe Stock Illustrations, graphiques vectoriels libre de  droits et Clip Art - iStock | Carte du monde, France, Drapeau europe">
            <a:extLst>
              <a:ext uri="{FF2B5EF4-FFF2-40B4-BE49-F238E27FC236}">
                <a16:creationId xmlns:a16="http://schemas.microsoft.com/office/drawing/2014/main" id="{E2D685F2-69BD-A0CF-0A77-061D5972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4" y="2835748"/>
            <a:ext cx="1054344" cy="9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ondrée apivore">
            <a:extLst>
              <a:ext uri="{FF2B5EF4-FFF2-40B4-BE49-F238E27FC236}">
                <a16:creationId xmlns:a16="http://schemas.microsoft.com/office/drawing/2014/main" id="{75089E96-D43D-6980-7F22-FB5E573E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313" y="4957720"/>
            <a:ext cx="2768687" cy="19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espa crabro - Monaco Nature Encyclopedia">
            <a:extLst>
              <a:ext uri="{FF2B5EF4-FFF2-40B4-BE49-F238E27FC236}">
                <a16:creationId xmlns:a16="http://schemas.microsoft.com/office/drawing/2014/main" id="{8A87F30C-D5B4-AA3F-B158-015A861B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9" y="543798"/>
            <a:ext cx="2476500" cy="15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55C8E8-5C06-0D32-43C1-0DDC085E87BF}"/>
              </a:ext>
            </a:extLst>
          </p:cNvPr>
          <p:cNvSpPr txBox="1"/>
          <p:nvPr/>
        </p:nvSpPr>
        <p:spPr>
          <a:xfrm>
            <a:off x="213635" y="5747041"/>
            <a:ext cx="270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rollin@cari.be</a:t>
            </a:r>
          </a:p>
          <a:p>
            <a:r>
              <a:rPr lang="fr-FR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https://www.cari.be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BEE9D1-6868-D618-F66B-5B3934751097}"/>
              </a:ext>
            </a:extLst>
          </p:cNvPr>
          <p:cNvSpPr txBox="1"/>
          <p:nvPr/>
        </p:nvSpPr>
        <p:spPr>
          <a:xfrm>
            <a:off x="213635" y="1824172"/>
            <a:ext cx="3329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Merci pour votre attention!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7AC78D-73C6-725A-8192-CD78B44E31D4}"/>
              </a:ext>
            </a:extLst>
          </p:cNvPr>
          <p:cNvSpPr txBox="1"/>
          <p:nvPr/>
        </p:nvSpPr>
        <p:spPr>
          <a:xfrm rot="16200000">
            <a:off x="10956565" y="5414097"/>
            <a:ext cx="247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Photo Gilles San Martin CC BY-SA 2.0</a:t>
            </a:r>
          </a:p>
          <a:p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mages.squarespace-cdn.com/content/v1/535eed51e4b0a67c12bfdbc2/1500632902738-T48VZVC3XILJPN5YZQLE/Nature+as+Healer.jpg?format=1500w">
            <a:extLst>
              <a:ext uri="{FF2B5EF4-FFF2-40B4-BE49-F238E27FC236}">
                <a16:creationId xmlns:a16="http://schemas.microsoft.com/office/drawing/2014/main" id="{F91EFAC9-8010-069C-8F35-F68EDDEDD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0723"/>
            <a:ext cx="12192000" cy="63123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C1E0A4B5-8EED-E391-A5B2-DEE884775552}"/>
              </a:ext>
            </a:extLst>
          </p:cNvPr>
          <p:cNvSpPr txBox="1">
            <a:spLocks/>
          </p:cNvSpPr>
          <p:nvPr/>
        </p:nvSpPr>
        <p:spPr>
          <a:xfrm>
            <a:off x="3486000" y="1449000"/>
            <a:ext cx="5220000" cy="3960000"/>
          </a:xfrm>
          <a:prstGeom prst="rect">
            <a:avLst/>
          </a:prstGeom>
          <a:solidFill>
            <a:sysClr val="window" lastClr="FFFFFF"/>
          </a:solidFill>
        </p:spPr>
        <p:txBody>
          <a:bodyPr tIns="648000" anchor="t" anchorCtr="0">
            <a:normAutofit/>
          </a:bodyPr>
          <a:lstStyle>
            <a:lvl1pPr algn="ctr" defTabSz="946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 cap="all" baseline="0">
                <a:solidFill>
                  <a:srgbClr val="12799A"/>
                </a:solidFill>
                <a:latin typeface="Nunito" pitchFamily="2" charset="0"/>
                <a:ea typeface="+mj-ea"/>
                <a:cs typeface="+mj-cs"/>
              </a:defRPr>
            </a:lvl1pPr>
          </a:lstStyle>
          <a:p>
            <a:pPr defTabSz="473065">
              <a:defRPr/>
            </a:pPr>
            <a:endParaRPr lang="fr-BE" sz="1800" dirty="0">
              <a:solidFill>
                <a:srgbClr val="4A9C46"/>
              </a:solidFill>
            </a:endParaRPr>
          </a:p>
          <a:p>
            <a:pPr defTabSz="473065">
              <a:defRPr/>
            </a:pPr>
            <a:endParaRPr lang="fr-BE" sz="1800" dirty="0">
              <a:solidFill>
                <a:srgbClr val="4A9C46"/>
              </a:solidFill>
            </a:endParaRPr>
          </a:p>
          <a:p>
            <a:pPr defTabSz="473065">
              <a:defRPr/>
            </a:pPr>
            <a:endParaRPr lang="fr-BE" sz="1800" dirty="0">
              <a:solidFill>
                <a:srgbClr val="4A9C46"/>
              </a:solidFill>
            </a:endParaRPr>
          </a:p>
          <a:p>
            <a:pPr defTabSz="473065">
              <a:defRPr/>
            </a:pPr>
            <a:endParaRPr lang="fr-BE" sz="1800" dirty="0">
              <a:solidFill>
                <a:srgbClr val="4A9C46"/>
              </a:solidFill>
            </a:endParaRPr>
          </a:p>
          <a:p>
            <a:pPr defTabSz="473065">
              <a:defRPr/>
            </a:pPr>
            <a:endParaRPr lang="fr-BE" sz="1800" dirty="0">
              <a:solidFill>
                <a:srgbClr val="4A9C46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1D39AE9-B95A-A2DA-2746-67EAC291E8CB}"/>
              </a:ext>
            </a:extLst>
          </p:cNvPr>
          <p:cNvGrpSpPr/>
          <p:nvPr/>
        </p:nvGrpSpPr>
        <p:grpSpPr>
          <a:xfrm>
            <a:off x="3486264" y="5228528"/>
            <a:ext cx="5220000" cy="181546"/>
            <a:chOff x="3486264" y="5228528"/>
            <a:chExt cx="5220000" cy="181546"/>
          </a:xfrm>
        </p:grpSpPr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B1151471-94D6-7290-E589-00AC73552944}"/>
                </a:ext>
              </a:extLst>
            </p:cNvPr>
            <p:cNvSpPr txBox="1">
              <a:spLocks/>
            </p:cNvSpPr>
            <p:nvPr/>
          </p:nvSpPr>
          <p:spPr>
            <a:xfrm>
              <a:off x="3486264" y="5230074"/>
              <a:ext cx="5220000" cy="180000"/>
            </a:xfrm>
            <a:prstGeom prst="rect">
              <a:avLst/>
            </a:prstGeom>
            <a:solidFill>
              <a:srgbClr val="188A80"/>
            </a:solidFill>
          </p:spPr>
          <p:txBody>
            <a:bodyPr anchor="ctr" anchorCtr="0"/>
            <a:lstStyle>
              <a:lvl1pPr marL="0" indent="0" algn="ctr" defTabSz="946130" rtl="0" eaLnBrk="1" latinLnBrk="0" hangingPunct="1">
                <a:lnSpc>
                  <a:spcPct val="90000"/>
                </a:lnSpc>
                <a:spcBef>
                  <a:spcPts val="1035"/>
                </a:spcBef>
                <a:buFont typeface="Arial" panose="020B0604020202020204" pitchFamily="34" charset="0"/>
                <a:buNone/>
                <a:defRPr sz="1500" kern="1200" cap="all" baseline="0">
                  <a:solidFill>
                    <a:schemeClr val="bg1"/>
                  </a:solidFill>
                  <a:latin typeface="Nunito SemiBold" pitchFamily="2" charset="0"/>
                  <a:ea typeface="+mn-ea"/>
                  <a:cs typeface="+mn-cs"/>
                </a:defRPr>
              </a:lvl1pPr>
              <a:lvl2pPr marL="709597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24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2662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20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55727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92260" indent="0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None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1857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4921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47986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21051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73065">
                <a:spcBef>
                  <a:spcPts val="518"/>
                </a:spcBef>
                <a:defRPr/>
              </a:pPr>
              <a:r>
                <a:rPr lang="fr-FR" sz="750" dirty="0">
                  <a:solidFill>
                    <a:sysClr val="window" lastClr="FFFFFF"/>
                  </a:solidFill>
                </a:rPr>
                <a:t>Bruxelles environnement– 18/02/2025</a:t>
              </a: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B65AF6DE-3AA0-9813-51A5-8C7B5BCC028F}"/>
                </a:ext>
              </a:extLst>
            </p:cNvPr>
            <p:cNvSpPr txBox="1">
              <a:spLocks/>
            </p:cNvSpPr>
            <p:nvPr/>
          </p:nvSpPr>
          <p:spPr>
            <a:xfrm>
              <a:off x="3486541" y="5228528"/>
              <a:ext cx="972236" cy="180000"/>
            </a:xfrm>
            <a:prstGeom prst="rect">
              <a:avLst/>
            </a:prstGeom>
            <a:solidFill>
              <a:srgbClr val="2D7DAE"/>
            </a:solidFill>
          </p:spPr>
          <p:txBody>
            <a:bodyPr anchor="ctr" anchorCtr="0"/>
            <a:lstStyle>
              <a:lvl1pPr marL="0" indent="0" algn="ctr" defTabSz="946130" rtl="0" eaLnBrk="1" latinLnBrk="0" hangingPunct="1">
                <a:lnSpc>
                  <a:spcPct val="90000"/>
                </a:lnSpc>
                <a:spcBef>
                  <a:spcPts val="1035"/>
                </a:spcBef>
                <a:buFont typeface="Arial" panose="020B0604020202020204" pitchFamily="34" charset="0"/>
                <a:buNone/>
                <a:defRPr sz="1500" kern="1200" cap="all" baseline="0">
                  <a:solidFill>
                    <a:schemeClr val="bg1"/>
                  </a:solidFill>
                  <a:latin typeface="Nunito SemiBold" pitchFamily="2" charset="0"/>
                  <a:ea typeface="+mn-ea"/>
                  <a:cs typeface="+mn-cs"/>
                </a:defRPr>
              </a:lvl1pPr>
              <a:lvl2pPr marL="709597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24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2662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20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55727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92260" indent="0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None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1857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4921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47986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21051" indent="-236532" algn="l" defTabSz="946130" rtl="0" eaLnBrk="1" latinLnBrk="0" hangingPunct="1">
                <a:lnSpc>
                  <a:spcPct val="90000"/>
                </a:lnSpc>
                <a:spcBef>
                  <a:spcPts val="517"/>
                </a:spcBef>
                <a:buFont typeface="Arial" panose="020B0604020202020204" pitchFamily="34" charset="0"/>
                <a:buChar char="•"/>
                <a:defRPr sz="18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73065">
                <a:spcBef>
                  <a:spcPts val="518"/>
                </a:spcBef>
                <a:defRPr/>
              </a:pPr>
              <a:endParaRPr lang="fr-FR" sz="75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8" name="Titre 2">
            <a:extLst>
              <a:ext uri="{FF2B5EF4-FFF2-40B4-BE49-F238E27FC236}">
                <a16:creationId xmlns:a16="http://schemas.microsoft.com/office/drawing/2014/main" id="{8F98770E-577F-7C06-1F19-A4CCD643E918}"/>
              </a:ext>
            </a:extLst>
          </p:cNvPr>
          <p:cNvSpPr txBox="1">
            <a:spLocks/>
          </p:cNvSpPr>
          <p:nvPr/>
        </p:nvSpPr>
        <p:spPr>
          <a:xfrm>
            <a:off x="3486000" y="1447926"/>
            <a:ext cx="5220000" cy="3657474"/>
          </a:xfrm>
          <a:prstGeom prst="rect">
            <a:avLst/>
          </a:prstGeom>
          <a:solidFill>
            <a:sysClr val="window" lastClr="FFFFFF"/>
          </a:solidFill>
        </p:spPr>
        <p:txBody>
          <a:bodyPr tIns="648000" anchor="t" anchorCtr="0">
            <a:normAutofit/>
          </a:bodyPr>
          <a:lstStyle>
            <a:lvl1pPr algn="ctr" defTabSz="9461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 cap="all" baseline="0">
                <a:solidFill>
                  <a:srgbClr val="12799A"/>
                </a:solidFill>
                <a:latin typeface="Nunito" pitchFamily="2" charset="0"/>
                <a:ea typeface="+mj-ea"/>
                <a:cs typeface="+mj-cs"/>
              </a:defRPr>
            </a:lvl1pPr>
          </a:lstStyle>
          <a:p>
            <a:pPr defTabSz="473065">
              <a:defRPr/>
            </a:pPr>
            <a:endParaRPr lang="fr-BE" sz="2500" dirty="0"/>
          </a:p>
          <a:p>
            <a:pPr defTabSz="473065">
              <a:defRPr/>
            </a:pPr>
            <a:endParaRPr lang="fr-BE" sz="2500" dirty="0"/>
          </a:p>
          <a:p>
            <a:pPr defTabSz="473065">
              <a:defRPr/>
            </a:pPr>
            <a:endParaRPr lang="fr-BE" sz="2500" dirty="0"/>
          </a:p>
          <a:p>
            <a:pPr defTabSz="473065">
              <a:defRPr/>
            </a:pPr>
            <a:r>
              <a:rPr lang="fr-BE" sz="2400" dirty="0">
                <a:solidFill>
                  <a:srgbClr val="2D7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intégrée </a:t>
            </a:r>
          </a:p>
          <a:p>
            <a:pPr defTabSz="473065">
              <a:defRPr/>
            </a:pPr>
            <a:r>
              <a:rPr lang="fr-BE" sz="2400" dirty="0">
                <a:solidFill>
                  <a:srgbClr val="2D7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FRELON ASIATIQUE</a:t>
            </a:r>
          </a:p>
          <a:p>
            <a:pPr defTabSz="473065">
              <a:defRPr/>
            </a:pPr>
            <a:r>
              <a:rPr lang="fr-BE" sz="2400" dirty="0">
                <a:solidFill>
                  <a:srgbClr val="198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juridique et administratif</a:t>
            </a:r>
          </a:p>
          <a:p>
            <a:pPr defTabSz="473065">
              <a:defRPr/>
            </a:pPr>
            <a:r>
              <a:rPr lang="fr-BE" sz="2400" dirty="0">
                <a:solidFill>
                  <a:srgbClr val="198B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région bruxelloise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422748-FB06-E1C9-F9FE-12BE829EB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602" y="1886461"/>
            <a:ext cx="2174795" cy="7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458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Triple problématique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083"/>
            <a:ext cx="10927080" cy="4908880"/>
          </a:xfrm>
        </p:spPr>
        <p:txBody>
          <a:bodyPr>
            <a:normAutofit lnSpcReduction="10000"/>
          </a:bodyPr>
          <a:lstStyle/>
          <a:p>
            <a:pPr marL="0" indent="0" algn="l">
              <a:lnSpc>
                <a:spcPct val="110000"/>
              </a:lnSpc>
              <a:buNone/>
            </a:pPr>
            <a:endParaRPr lang="fr-BE" sz="2000" b="1" i="1" dirty="0">
              <a:solidFill>
                <a:srgbClr val="198B81"/>
              </a:solidFill>
              <a:latin typeface="Nunito SemiBold" pitchFamily="2" charset="0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fr-BE" sz="2000" b="1" i="1" dirty="0">
                <a:solidFill>
                  <a:srgbClr val="198B81"/>
                </a:solidFill>
                <a:latin typeface="Nunito SemiBold" pitchFamily="2" charset="0"/>
              </a:rPr>
              <a:t>Problématique environnementale – BE</a:t>
            </a:r>
          </a:p>
          <a:p>
            <a:pPr>
              <a:lnSpc>
                <a:spcPct val="110000"/>
              </a:lnSpc>
            </a:pPr>
            <a:r>
              <a:rPr lang="fr-BE" sz="2000" dirty="0">
                <a:solidFill>
                  <a:schemeClr val="tx1"/>
                </a:solidFill>
              </a:rPr>
              <a:t>Directe : impact sur les insectes sauvages.</a:t>
            </a:r>
          </a:p>
          <a:p>
            <a:pPr>
              <a:lnSpc>
                <a:spcPct val="110000"/>
              </a:lnSpc>
            </a:pPr>
            <a:r>
              <a:rPr lang="fr-BE" sz="2000" dirty="0">
                <a:solidFill>
                  <a:schemeClr val="tx1"/>
                </a:solidFill>
              </a:rPr>
              <a:t>Indirecte : impact des méthodes de lutte (piégeage, neutralisation via biocides).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fr-BE" sz="2000" b="1" i="1" dirty="0">
                <a:solidFill>
                  <a:srgbClr val="2D7DAE"/>
                </a:solidFill>
                <a:latin typeface="Nunito SemiBold" pitchFamily="2" charset="0"/>
              </a:rPr>
              <a:t>Problématique sanitaire – SIAMU</a:t>
            </a:r>
          </a:p>
          <a:p>
            <a:pPr>
              <a:lnSpc>
                <a:spcPct val="110000"/>
              </a:lnSpc>
            </a:pPr>
            <a:r>
              <a:rPr lang="fr-BE" sz="2000" dirty="0">
                <a:solidFill>
                  <a:schemeClr val="tx1"/>
                </a:solidFill>
              </a:rPr>
              <a:t>Liée au caractère </a:t>
            </a:r>
            <a:r>
              <a:rPr lang="fr-BE" sz="2000" b="1" dirty="0">
                <a:solidFill>
                  <a:schemeClr val="tx1"/>
                </a:solidFill>
              </a:rPr>
              <a:t>accidentogène</a:t>
            </a:r>
          </a:p>
          <a:p>
            <a:pPr>
              <a:lnSpc>
                <a:spcPct val="110000"/>
              </a:lnSpc>
            </a:pPr>
            <a:r>
              <a:rPr lang="fr-BE" sz="2000" dirty="0">
                <a:solidFill>
                  <a:schemeClr val="tx1"/>
                </a:solidFill>
              </a:rPr>
              <a:t>Pas/peu de données de veille sanitaire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fr-BE" sz="2000" b="1" i="1" dirty="0">
                <a:solidFill>
                  <a:srgbClr val="6B8F7C"/>
                </a:solidFill>
                <a:latin typeface="Nunito SemiBold" pitchFamily="2" charset="0"/>
              </a:rPr>
              <a:t>Problématique apicole – SPRB/BEE</a:t>
            </a:r>
          </a:p>
          <a:p>
            <a:pPr>
              <a:lnSpc>
                <a:spcPct val="110000"/>
              </a:lnSpc>
            </a:pPr>
            <a:r>
              <a:rPr lang="fr-BE" sz="2000" dirty="0">
                <a:solidFill>
                  <a:schemeClr val="tx1"/>
                </a:solidFill>
              </a:rPr>
              <a:t>BEE gère les aides économiques aux entreprises – pas d’apiculture professionnelle en RBC</a:t>
            </a:r>
          </a:p>
          <a:p>
            <a:pPr>
              <a:lnSpc>
                <a:spcPct val="110000"/>
              </a:lnSpc>
            </a:pPr>
            <a:r>
              <a:rPr lang="fr-BE" sz="2000" dirty="0">
                <a:solidFill>
                  <a:schemeClr val="tx1"/>
                </a:solidFill>
              </a:rPr>
              <a:t>La gestion des aides apicoles UE est déléguée à la RW (AC GTP-CMI), mais n’incluent pas la gestion du frelon asiatique (fonds propres RW)</a:t>
            </a:r>
          </a:p>
        </p:txBody>
      </p:sp>
    </p:spTree>
    <p:extLst>
      <p:ext uri="{BB962C8B-B14F-4D97-AF65-F5344CB8AC3E}">
        <p14:creationId xmlns:p14="http://schemas.microsoft.com/office/powerpoint/2010/main" val="1367215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Espèce exotique envahissante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BE" sz="1600" b="1" dirty="0">
                <a:solidFill>
                  <a:srgbClr val="198B81"/>
                </a:solidFill>
                <a:latin typeface="Nunito SemiBold" pitchFamily="2" charset="0"/>
              </a:rPr>
              <a:t>Espèce </a:t>
            </a:r>
            <a:r>
              <a:rPr lang="fr-BE" sz="1600" b="1" u="sng" dirty="0">
                <a:solidFill>
                  <a:srgbClr val="198B81"/>
                </a:solidFill>
                <a:latin typeface="Nunito SemiBold" pitchFamily="2" charset="0"/>
              </a:rPr>
              <a:t>non</a:t>
            </a:r>
            <a:r>
              <a:rPr lang="fr-BE" sz="1600" b="1" dirty="0">
                <a:solidFill>
                  <a:srgbClr val="198B81"/>
                </a:solidFill>
                <a:latin typeface="Nunito SemiBold" pitchFamily="2" charset="0"/>
              </a:rPr>
              <a:t> reprise à l’annexe IV de l’ordonnance du 1</a:t>
            </a:r>
            <a:r>
              <a:rPr lang="fr-BE" sz="1600" b="1" baseline="30000" dirty="0">
                <a:solidFill>
                  <a:srgbClr val="198B81"/>
                </a:solidFill>
                <a:latin typeface="Nunito SemiBold" pitchFamily="2" charset="0"/>
              </a:rPr>
              <a:t>er</a:t>
            </a:r>
            <a:r>
              <a:rPr lang="fr-BE" sz="1600" b="1" dirty="0">
                <a:solidFill>
                  <a:srgbClr val="198B81"/>
                </a:solidFill>
                <a:latin typeface="Nunito SemiBold" pitchFamily="2" charset="0"/>
              </a:rPr>
              <a:t> mars 2012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400" b="1" dirty="0"/>
              <a:t>« espèce invasive » </a:t>
            </a:r>
            <a:r>
              <a:rPr lang="fr-BE" sz="1400" dirty="0"/>
              <a:t>: espèce exotique qui a tendance à se propager ou à se répandre en grand nombre, de manière excessive ou menaçante pour la préservation de la diversité biologique. </a:t>
            </a:r>
            <a:r>
              <a:rPr lang="fr-BE" sz="1400" dirty="0">
                <a:highlight>
                  <a:srgbClr val="BDCDC5"/>
                </a:highlight>
              </a:rPr>
              <a:t>La liste des espèces invasives figure à l'annexe IV</a:t>
            </a:r>
            <a:r>
              <a:rPr lang="fr-BE" sz="1400" dirty="0"/>
              <a:t>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b="1" dirty="0">
                <a:solidFill>
                  <a:srgbClr val="198B81"/>
                </a:solidFill>
                <a:latin typeface="Nunito SemiBold" pitchFamily="2" charset="0"/>
              </a:rPr>
              <a:t>Espèce exotique envahissante préoccupante pour l’UE (Reg. 1143/2014)</a:t>
            </a:r>
          </a:p>
          <a:p>
            <a:pPr algn="l">
              <a:lnSpc>
                <a:spcPct val="110000"/>
              </a:lnSpc>
              <a:buFontTx/>
              <a:buChar char="-"/>
            </a:pPr>
            <a:r>
              <a:rPr lang="fr-BE" sz="1400" dirty="0"/>
              <a:t>Cadre </a:t>
            </a:r>
            <a:r>
              <a:rPr lang="fr-BE" sz="1400" dirty="0" err="1"/>
              <a:t>ordonnantiel</a:t>
            </a:r>
            <a:r>
              <a:rPr lang="fr-BE" sz="1400" dirty="0"/>
              <a:t> actuel inadéquat</a:t>
            </a:r>
          </a:p>
          <a:p>
            <a:pPr algn="l">
              <a:lnSpc>
                <a:spcPct val="110000"/>
              </a:lnSpc>
              <a:buFontTx/>
              <a:buChar char="-"/>
            </a:pPr>
            <a:r>
              <a:rPr lang="fr-BE" sz="1400" dirty="0"/>
              <a:t>Ordonnance EEE en cours d’adoption depuis 2023 </a:t>
            </a:r>
            <a:r>
              <a:rPr lang="fr-BE" sz="1400" dirty="0">
                <a:sym typeface="Wingdings" panose="05000000000000000000" pitchFamily="2" charset="2"/>
              </a:rPr>
              <a:t> </a:t>
            </a:r>
            <a:r>
              <a:rPr lang="fr-BE" sz="1400" b="1" dirty="0"/>
              <a:t>Chapitre 3 « Gestion des EEE largement répandues » </a:t>
            </a:r>
            <a:r>
              <a:rPr lang="fr-BE" sz="1000" dirty="0"/>
              <a:t>(art. 19-20 Reg UE)</a:t>
            </a:r>
          </a:p>
          <a:p>
            <a:pPr marL="0" indent="0" algn="l">
              <a:lnSpc>
                <a:spcPct val="110000"/>
              </a:lnSpc>
              <a:buNone/>
            </a:pPr>
            <a:endParaRPr lang="fr-BE" sz="1600" b="1" dirty="0"/>
          </a:p>
          <a:p>
            <a:pPr marL="0" indent="0" algn="l">
              <a:lnSpc>
                <a:spcPct val="110000"/>
              </a:lnSpc>
              <a:buNone/>
            </a:pPr>
            <a:r>
              <a:rPr lang="fr-BE" sz="1600" b="1" dirty="0"/>
              <a:t>« espèce exotique </a:t>
            </a:r>
            <a:r>
              <a:rPr lang="fr-BE" sz="1600" dirty="0"/>
              <a:t>», tout </a:t>
            </a:r>
            <a:r>
              <a:rPr lang="fr-BE" sz="1600" dirty="0">
                <a:highlight>
                  <a:srgbClr val="E2FEB5"/>
                </a:highlight>
              </a:rPr>
              <a:t>spécimen vivant </a:t>
            </a:r>
            <a:r>
              <a:rPr lang="fr-BE" sz="1600" dirty="0"/>
              <a:t>d'une espèce, </a:t>
            </a:r>
            <a:r>
              <a:rPr lang="fr-BE" sz="1600" dirty="0">
                <a:highlight>
                  <a:srgbClr val="E2FEB5"/>
                </a:highlight>
              </a:rPr>
              <a:t>d'une sous-espèce </a:t>
            </a:r>
            <a:r>
              <a:rPr lang="fr-BE" sz="1600" dirty="0"/>
              <a:t>ou d'un taxon de rang inférieur </a:t>
            </a:r>
            <a:r>
              <a:rPr lang="fr-BE" sz="1600" dirty="0">
                <a:highlight>
                  <a:srgbClr val="E2FEB5"/>
                </a:highlight>
              </a:rPr>
              <a:t>d'animaux</a:t>
            </a:r>
            <a:r>
              <a:rPr lang="fr-BE" sz="1600" dirty="0"/>
              <a:t>, de végétaux, de champignons ou de micro-organismes </a:t>
            </a:r>
            <a:r>
              <a:rPr lang="fr-BE" sz="1600" dirty="0">
                <a:highlight>
                  <a:srgbClr val="E2FEB5"/>
                </a:highlight>
              </a:rPr>
              <a:t>introduit en dehors de son aire de répartition naturelle</a:t>
            </a:r>
            <a:r>
              <a:rPr lang="fr-BE" sz="1600" dirty="0"/>
              <a:t>, y compris toute partie, gamète, semence, œuf ou propagule de cette espèce, ainsi que tout hybride ou toute variété ou race </a:t>
            </a:r>
            <a:r>
              <a:rPr lang="fr-BE" sz="1600" dirty="0">
                <a:highlight>
                  <a:srgbClr val="E2FEB5"/>
                </a:highlight>
              </a:rPr>
              <a:t>susceptible de survivre </a:t>
            </a:r>
            <a:r>
              <a:rPr lang="fr-BE" sz="1600" u="sng" dirty="0">
                <a:highlight>
                  <a:srgbClr val="E2FEB5"/>
                </a:highlight>
              </a:rPr>
              <a:t>et, ultérieurement, de se reproduire</a:t>
            </a:r>
            <a:r>
              <a:rPr lang="fr-BE" sz="1600" dirty="0"/>
              <a:t>;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fr-BE" sz="1600" dirty="0"/>
              <a:t>« </a:t>
            </a:r>
            <a:r>
              <a:rPr lang="fr-BE" sz="1600" b="1" dirty="0"/>
              <a:t>espèce largement répandue </a:t>
            </a:r>
            <a:r>
              <a:rPr lang="fr-BE" sz="1600" dirty="0"/>
              <a:t>», une espèce exotique envahissante dont la population a dépassé le stade de la naturalisation, au sein de laquelle une </a:t>
            </a:r>
            <a:r>
              <a:rPr lang="fr-BE" sz="1600" dirty="0">
                <a:highlight>
                  <a:srgbClr val="E2FEB5"/>
                </a:highlight>
              </a:rPr>
              <a:t>population est autonome</a:t>
            </a:r>
            <a:r>
              <a:rPr lang="fr-BE" sz="1600" dirty="0"/>
              <a:t>, et qui </a:t>
            </a:r>
            <a:r>
              <a:rPr lang="fr-BE" sz="1600" dirty="0">
                <a:highlight>
                  <a:srgbClr val="E2FEB5"/>
                </a:highlight>
              </a:rPr>
              <a:t>s'est propagée pour coloniser une grande partie de l'aire de répartition potentielle sur laquelle elle peut survivre et se reproduire</a:t>
            </a:r>
            <a:r>
              <a:rPr lang="fr-BE" sz="1600" dirty="0"/>
              <a:t>;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01799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EBE4D-AAF5-19E9-3794-3F3D92ACB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Espèce largement répandue &gt; Gestion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ABA57-E114-65D7-A12F-99759AD30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083"/>
            <a:ext cx="10515600" cy="54599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BE" b="1" dirty="0"/>
              <a:t>Article 19 du Règlement UE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(…)les États membres mettent en place des </a:t>
            </a:r>
            <a:r>
              <a:rPr lang="fr-BE" dirty="0">
                <a:highlight>
                  <a:srgbClr val="BDCDC5"/>
                </a:highlight>
              </a:rPr>
              <a:t>mesures efficaces </a:t>
            </a:r>
            <a:r>
              <a:rPr lang="fr-BE" dirty="0"/>
              <a:t>de gestion des espèces exotiques envahissantes préoccupantes pour l'Union qui, d'après leurs constatations, sont largement répandues sur leur territoire, afin que leurs </a:t>
            </a:r>
            <a:r>
              <a:rPr lang="fr-BE" dirty="0">
                <a:highlight>
                  <a:srgbClr val="E2FEB5"/>
                </a:highlight>
              </a:rPr>
              <a:t>effets sur la biodiversité, les services écosystémiques </a:t>
            </a:r>
            <a:r>
              <a:rPr lang="fr-BE" dirty="0"/>
              <a:t>associés ainsi que, le cas échéant, la </a:t>
            </a:r>
            <a:r>
              <a:rPr lang="fr-BE" dirty="0">
                <a:highlight>
                  <a:srgbClr val="E2FEB5"/>
                </a:highlight>
              </a:rPr>
              <a:t>santé humaine ou l'économie </a:t>
            </a:r>
            <a:r>
              <a:rPr lang="fr-BE" dirty="0"/>
              <a:t>soient réduits au minimum. </a:t>
            </a:r>
          </a:p>
          <a:p>
            <a:pPr marL="269875" indent="0">
              <a:buNone/>
            </a:pPr>
            <a:r>
              <a:rPr lang="fr-BE" dirty="0"/>
              <a:t>Ces mesures de gestion sont </a:t>
            </a:r>
            <a:r>
              <a:rPr lang="fr-BE" dirty="0">
                <a:highlight>
                  <a:srgbClr val="E2FEB5"/>
                </a:highlight>
              </a:rPr>
              <a:t>proportionnelles aux effets sur l'environnement</a:t>
            </a:r>
            <a:r>
              <a:rPr lang="fr-BE" dirty="0"/>
              <a:t> et adaptées à la situation particulière de chaque État membre, </a:t>
            </a:r>
            <a:r>
              <a:rPr lang="fr-BE" dirty="0">
                <a:highlight>
                  <a:srgbClr val="E2FEB5"/>
                </a:highlight>
              </a:rPr>
              <a:t>reposent sur une analyse des coûts et des avantages</a:t>
            </a:r>
            <a:r>
              <a:rPr lang="fr-BE" dirty="0"/>
              <a:t> et comprennent également, dans la mesure du possible, les mesures de restauration visées à l'article 20. </a:t>
            </a:r>
          </a:p>
          <a:p>
            <a:pPr marL="269875" indent="0">
              <a:buNone/>
            </a:pPr>
            <a:r>
              <a:rPr lang="fr-BE" dirty="0"/>
              <a:t>Elles sont classées par ordre de priorité sur la </a:t>
            </a:r>
            <a:r>
              <a:rPr lang="fr-BE" dirty="0">
                <a:highlight>
                  <a:srgbClr val="E2FEB5"/>
                </a:highlight>
              </a:rPr>
              <a:t>base de l'évaluation des risques et de leur rapport coût-efficacité</a:t>
            </a:r>
            <a:r>
              <a:rPr lang="fr-BE" dirty="0"/>
              <a:t>. </a:t>
            </a:r>
          </a:p>
          <a:p>
            <a:r>
              <a:rPr lang="fr-BE" dirty="0"/>
              <a:t> Les mesures de gestion consistent en des </a:t>
            </a:r>
            <a:r>
              <a:rPr lang="fr-BE" dirty="0">
                <a:highlight>
                  <a:srgbClr val="E2FEB5"/>
                </a:highlight>
              </a:rPr>
              <a:t>actions physiques, chimiques ou biologiques, létales ou non létales, visant à l'éradication, au contrôle d'une population </a:t>
            </a:r>
            <a:r>
              <a:rPr lang="fr-BE" dirty="0"/>
              <a:t>ou au confinement d'une population d'une espèce exotique envahissante. Le cas échéant, les mesures de gestion comprennent des actions appliquées à l'écosystème récepteur afin d'accroître sa résilience aux invasions actuelles et futures. (…)</a:t>
            </a:r>
          </a:p>
          <a:p>
            <a:r>
              <a:rPr lang="fr-BE" dirty="0"/>
              <a:t>Lors de l'application de mesures de gestion et du choix des méthodes à employer, les États membres </a:t>
            </a:r>
            <a:r>
              <a:rPr lang="fr-BE" dirty="0">
                <a:highlight>
                  <a:srgbClr val="E2FEB5"/>
                </a:highlight>
              </a:rPr>
              <a:t>tiennent dûment compte de la santé humaine et de l'environnement, en particulier les espèces non visées et leurs habitats</a:t>
            </a:r>
            <a:r>
              <a:rPr lang="fr-BE" dirty="0"/>
              <a:t>, et veillent à ce que, lorsque des animaux sont ciblés, toute douleur, détresse ou souffrance évitable leur soit épargnée, sans compromettre l'efficacité des mesures de gestion</a:t>
            </a:r>
          </a:p>
        </p:txBody>
      </p:sp>
    </p:spTree>
    <p:extLst>
      <p:ext uri="{BB962C8B-B14F-4D97-AF65-F5344CB8AC3E}">
        <p14:creationId xmlns:p14="http://schemas.microsoft.com/office/powerpoint/2010/main" val="299184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0213D-61B4-A6D0-BD1A-4AAE01187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550" y="1839936"/>
            <a:ext cx="10118502" cy="1132508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 frelon asiatique à pattes jaunes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561923-AFB3-2697-083E-85B05267F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1978"/>
            <a:ext cx="9144000" cy="654224"/>
          </a:xfrm>
        </p:spPr>
        <p:txBody>
          <a:bodyPr>
            <a:normAutofit/>
          </a:bodyPr>
          <a:lstStyle/>
          <a:p>
            <a:r>
              <a:rPr lang="fr-BE" sz="3200" dirty="0">
                <a:solidFill>
                  <a:srgbClr val="000000"/>
                </a:solidFill>
              </a:rPr>
              <a:t>Ecologie d’une espèce invasive envahissante</a:t>
            </a:r>
            <a:endParaRPr lang="fr-FR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0BCCA2-18C7-990D-8880-47F816A20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03" y="104681"/>
            <a:ext cx="1402897" cy="18518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52EED4-4C09-3560-5B8A-60BB1E532933}"/>
              </a:ext>
            </a:extLst>
          </p:cNvPr>
          <p:cNvSpPr txBox="1"/>
          <p:nvPr/>
        </p:nvSpPr>
        <p:spPr>
          <a:xfrm>
            <a:off x="603610" y="4652141"/>
            <a:ext cx="35820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/>
              <a:t>Dr. Orianne Rollin</a:t>
            </a:r>
          </a:p>
          <a:p>
            <a:endParaRPr lang="fr-FR" sz="2400" dirty="0"/>
          </a:p>
          <a:p>
            <a:r>
              <a:rPr lang="fr-FR" sz="2400" i="1" dirty="0" err="1"/>
              <a:t>rollin@cari.be</a:t>
            </a:r>
            <a:endParaRPr lang="fr-FR" sz="2400" i="1" dirty="0"/>
          </a:p>
          <a:p>
            <a:r>
              <a:rPr lang="fr-FR" sz="2400" i="1" dirty="0"/>
              <a:t>https://</a:t>
            </a:r>
            <a:r>
              <a:rPr lang="fr-FR" sz="2400" i="1" dirty="0" err="1"/>
              <a:t>www.cari.be</a:t>
            </a:r>
            <a:endParaRPr lang="fr-FR" sz="24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01FF94-898C-E236-DD74-ADDC776DA52B}"/>
              </a:ext>
            </a:extLst>
          </p:cNvPr>
          <p:cNvSpPr txBox="1"/>
          <p:nvPr/>
        </p:nvSpPr>
        <p:spPr>
          <a:xfrm>
            <a:off x="6400801" y="5452360"/>
            <a:ext cx="5559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i="1" dirty="0"/>
              <a:t>Mardi 18 février 2025</a:t>
            </a:r>
          </a:p>
          <a:p>
            <a:pPr algn="r"/>
            <a:r>
              <a:rPr lang="fr-FR" sz="2400" i="1" dirty="0"/>
              <a:t>Parlement bruxellois - Bruxelles</a:t>
            </a:r>
          </a:p>
        </p:txBody>
      </p:sp>
    </p:spTree>
    <p:extLst>
      <p:ext uri="{BB962C8B-B14F-4D97-AF65-F5344CB8AC3E}">
        <p14:creationId xmlns:p14="http://schemas.microsoft.com/office/powerpoint/2010/main" val="26993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Neutralisation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8083"/>
            <a:ext cx="8366760" cy="5166075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fr-BE" sz="1600" b="1" dirty="0"/>
              <a:t>Pas d’obligation de neutraliser un nid de frelons asiatiques en tant qu’EEE </a:t>
            </a:r>
            <a:r>
              <a:rPr lang="fr-BE" sz="1600" dirty="0"/>
              <a:t>(Reg. UE)</a:t>
            </a:r>
          </a:p>
          <a:p>
            <a:pPr algn="l">
              <a:lnSpc>
                <a:spcPct val="110000"/>
              </a:lnSpc>
            </a:pPr>
            <a:r>
              <a:rPr lang="fr-BE" sz="1600" b="1" dirty="0"/>
              <a:t>Obligation de neutraliser un nid de frelons asiatiques </a:t>
            </a:r>
            <a:r>
              <a:rPr lang="fr-BE" sz="1600" b="1" i="1" dirty="0"/>
              <a:t>s’il cause des nuisances quelconques </a:t>
            </a:r>
            <a:r>
              <a:rPr lang="fr-BE" sz="1600" dirty="0"/>
              <a:t>(RGP + Code civil)</a:t>
            </a:r>
          </a:p>
          <a:p>
            <a:pPr algn="l">
              <a:lnSpc>
                <a:spcPct val="110000"/>
              </a:lnSpc>
            </a:pPr>
            <a:r>
              <a:rPr lang="fr-BE" sz="1600" b="1" dirty="0"/>
              <a:t>Neutralisation (</a:t>
            </a:r>
            <a:r>
              <a:rPr lang="fr-BE" sz="1600" b="1" u="sng" dirty="0"/>
              <a:t>utilisation de biocides</a:t>
            </a:r>
            <a:r>
              <a:rPr lang="fr-BE" sz="1600" b="1" dirty="0"/>
              <a:t>) </a:t>
            </a:r>
            <a:r>
              <a:rPr lang="fr-BE" sz="1600" dirty="0"/>
              <a:t>: interdit (sauf dérogation) en </a:t>
            </a:r>
            <a:r>
              <a:rPr lang="fr-BE" sz="1600" dirty="0">
                <a:solidFill>
                  <a:srgbClr val="FF0000"/>
                </a:solidFill>
              </a:rPr>
              <a:t>réserves naturelles </a:t>
            </a:r>
            <a:r>
              <a:rPr lang="fr-BE" sz="1600" dirty="0"/>
              <a:t>[Ord. Nature, Art. 27, §1, 19°], dans les </a:t>
            </a:r>
            <a:r>
              <a:rPr lang="fr-BE" sz="1600" dirty="0">
                <a:solidFill>
                  <a:srgbClr val="FF0000"/>
                </a:solidFill>
              </a:rPr>
              <a:t>habitats Natura 2000 </a:t>
            </a:r>
            <a:r>
              <a:rPr lang="fr-BE" sz="1600" dirty="0"/>
              <a:t>[AG de désignation] et dans les </a:t>
            </a:r>
            <a:r>
              <a:rPr lang="fr-BE" sz="1600" dirty="0">
                <a:solidFill>
                  <a:srgbClr val="FF0000"/>
                </a:solidFill>
              </a:rPr>
              <a:t>zones de protection des captages d’eau </a:t>
            </a:r>
            <a:r>
              <a:rPr lang="fr-BE" sz="1600" dirty="0"/>
              <a:t>(types I &amp; II) [AG 19/09/02, Art. 2, §3, 4°]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fr-BE" sz="1800" b="1" dirty="0">
                <a:solidFill>
                  <a:srgbClr val="198B81"/>
                </a:solidFill>
              </a:rPr>
              <a:t>Responsabilité de la neutralisation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BE" sz="1400" b="1" dirty="0"/>
              <a:t>Propriétaires </a:t>
            </a:r>
            <a:r>
              <a:rPr lang="fr-BE" sz="1400" dirty="0"/>
              <a:t>: Enlever les </a:t>
            </a:r>
            <a:r>
              <a:rPr lang="fr-BE" sz="1400" b="1" dirty="0"/>
              <a:t>nids de guêpes sociales </a:t>
            </a:r>
            <a:r>
              <a:rPr lang="fr-BE" sz="1400" dirty="0"/>
              <a:t>s’ils causent des nuisances ; à défaut il est raisonnable de considérer l’omission comme un trouble anormal de voisinage en cas de plainte [RGP, Art 36, §2 + Code civil]</a:t>
            </a:r>
          </a:p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BE" sz="1400" b="1" dirty="0"/>
              <a:t>Communes</a:t>
            </a:r>
            <a:r>
              <a:rPr lang="fr-BE" sz="1400" dirty="0"/>
              <a:t> : Assurer la sûreté et la tranquillité publique notamment en prévenant les accidents et en remédiant aux problèmes causés par la divagation d’</a:t>
            </a:r>
            <a:r>
              <a:rPr lang="fr-BE" sz="1400" b="1" dirty="0"/>
              <a:t>animaux malfaisants ou féroces </a:t>
            </a:r>
            <a:r>
              <a:rPr lang="fr-BE" sz="1400" dirty="0"/>
              <a:t>[NLC, Art. 135, §2, 5° et 6°] &amp; Assurer l’enlèvement des nids sur terrains privés en l’absence de réaction des propriétaires à leurs frais, risques et périls [RGP, Art. 36, §2]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fr-BE" sz="1400" b="1" dirty="0"/>
              <a:t>SIAMU</a:t>
            </a:r>
            <a:r>
              <a:rPr lang="fr-BE" sz="1400" dirty="0"/>
              <a:t> : Intervention gratuite uniquement en cas d’URGENCE (depuis 2024) / Se réserve le droit de facturer au bénéficiaire si absence d’urgence manifeste, abus, etc. / Pas de recherche active des nids </a:t>
            </a:r>
          </a:p>
        </p:txBody>
      </p:sp>
      <p:pic>
        <p:nvPicPr>
          <p:cNvPr id="4098" name="Picture 2" descr="Désinsectiseur équipé des protections adéquates luttant contre un nid de guêpes sur un toit.">
            <a:extLst>
              <a:ext uri="{FF2B5EF4-FFF2-40B4-BE49-F238E27FC236}">
                <a16:creationId xmlns:a16="http://schemas.microsoft.com/office/drawing/2014/main" id="{EA314C88-D72C-5D18-2E67-EF07747BE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r="28709"/>
          <a:stretch/>
        </p:blipFill>
        <p:spPr bwMode="auto">
          <a:xfrm>
            <a:off x="9398000" y="3010125"/>
            <a:ext cx="2645415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 désinsectiseur neutralise un nid.">
            <a:extLst>
              <a:ext uri="{FF2B5EF4-FFF2-40B4-BE49-F238E27FC236}">
                <a16:creationId xmlns:a16="http://schemas.microsoft.com/office/drawing/2014/main" id="{CDC1BE1E-218A-ABB7-1EC0-DAB16A55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9" y="4881055"/>
            <a:ext cx="2645416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 nid de frelon asiatique sous une toiture.">
            <a:extLst>
              <a:ext uri="{FF2B5EF4-FFF2-40B4-BE49-F238E27FC236}">
                <a16:creationId xmlns:a16="http://schemas.microsoft.com/office/drawing/2014/main" id="{0A0025E7-C68A-C464-9790-C9EBCD9C5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/>
          <a:stretch/>
        </p:blipFill>
        <p:spPr bwMode="auto">
          <a:xfrm>
            <a:off x="9397999" y="1129034"/>
            <a:ext cx="2645416" cy="18000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9E8071-E924-26F3-7D2E-5CE8816E4EB7}"/>
              </a:ext>
            </a:extLst>
          </p:cNvPr>
          <p:cNvSpPr txBox="1"/>
          <p:nvPr/>
        </p:nvSpPr>
        <p:spPr>
          <a:xfrm rot="16200000">
            <a:off x="11516065" y="6053852"/>
            <a:ext cx="1194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fr-BE" sz="1000" dirty="0" err="1">
                <a:solidFill>
                  <a:schemeClr val="bg1">
                    <a:lumMod val="75000"/>
                  </a:schemeClr>
                </a:solidFill>
              </a:rPr>
              <a:t>Honeybee</a:t>
            </a:r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 Valley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DB9050-767C-6AF7-67B3-A01109B582E6}"/>
              </a:ext>
            </a:extLst>
          </p:cNvPr>
          <p:cNvSpPr txBox="1"/>
          <p:nvPr/>
        </p:nvSpPr>
        <p:spPr>
          <a:xfrm rot="16200000">
            <a:off x="11669954" y="2196548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fr-BE" sz="1000" dirty="0" err="1">
                <a:solidFill>
                  <a:schemeClr val="bg1">
                    <a:lumMod val="75000"/>
                  </a:schemeClr>
                </a:solidFill>
              </a:rPr>
              <a:t>Victoriatell</a:t>
            </a:r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4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7C9FBB5-A3F0-6029-00D7-A11803E1E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/>
          <a:stretch/>
        </p:blipFill>
        <p:spPr>
          <a:xfrm>
            <a:off x="1250844" y="1021407"/>
            <a:ext cx="9865093" cy="5702383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6F24A6D-62C0-165F-B0BD-A8A7C2166C22}"/>
              </a:ext>
            </a:extLst>
          </p:cNvPr>
          <p:cNvSpPr/>
          <p:nvPr/>
        </p:nvSpPr>
        <p:spPr>
          <a:xfrm>
            <a:off x="7462684" y="6225879"/>
            <a:ext cx="1248697" cy="497911"/>
          </a:xfrm>
          <a:prstGeom prst="roundRect">
            <a:avLst/>
          </a:prstGeom>
          <a:solidFill>
            <a:srgbClr val="6B8F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latin typeface="Arial" panose="020B0604020202020204" pitchFamily="34" charset="0"/>
                <a:cs typeface="Arial" panose="020B0604020202020204" pitchFamily="34" charset="0"/>
              </a:rPr>
              <a:t>Réserves et Habitats Natura 2000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D50343B-8313-CBEA-93BB-986705277E05}"/>
              </a:ext>
            </a:extLst>
          </p:cNvPr>
          <p:cNvSpPr/>
          <p:nvPr/>
        </p:nvSpPr>
        <p:spPr>
          <a:xfrm>
            <a:off x="8785122" y="6225879"/>
            <a:ext cx="1248697" cy="497911"/>
          </a:xfrm>
          <a:prstGeom prst="roundRect">
            <a:avLst/>
          </a:prstGeom>
          <a:solidFill>
            <a:schemeClr val="bg1"/>
          </a:solidFill>
          <a:ln>
            <a:solidFill>
              <a:srgbClr val="BDCD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>
                <a:solidFill>
                  <a:srgbClr val="6B8F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d’intervention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ADA868-DB5F-9D29-0191-21B915D18678}"/>
              </a:ext>
            </a:extLst>
          </p:cNvPr>
          <p:cNvSpPr/>
          <p:nvPr/>
        </p:nvSpPr>
        <p:spPr>
          <a:xfrm>
            <a:off x="7462683" y="5631027"/>
            <a:ext cx="1248697" cy="497911"/>
          </a:xfrm>
          <a:prstGeom prst="roundRect">
            <a:avLst/>
          </a:prstGeom>
          <a:solidFill>
            <a:srgbClr val="198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dirty="0">
                <a:latin typeface="Arial" panose="020B0604020202020204" pitchFamily="34" charset="0"/>
                <a:cs typeface="Arial" panose="020B0604020202020204" pitchFamily="34" charset="0"/>
              </a:rPr>
              <a:t>Zones vertes, ZHVB, Natura 2000 hors habitats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0E304DA-7A91-717B-7134-44AA83AECED4}"/>
              </a:ext>
            </a:extLst>
          </p:cNvPr>
          <p:cNvSpPr/>
          <p:nvPr/>
        </p:nvSpPr>
        <p:spPr>
          <a:xfrm>
            <a:off x="7344076" y="5601703"/>
            <a:ext cx="4649001" cy="6006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BE" sz="1100" dirty="0">
                <a:solidFill>
                  <a:schemeClr val="tx1"/>
                </a:solidFill>
              </a:rPr>
              <a:t>Autorisation fédérale</a:t>
            </a:r>
          </a:p>
          <a:p>
            <a:pPr algn="r"/>
            <a:r>
              <a:rPr lang="fr-BE" sz="1100" dirty="0">
                <a:solidFill>
                  <a:schemeClr val="tx1"/>
                </a:solidFill>
              </a:rPr>
              <a:t> temporaire 2024 </a:t>
            </a:r>
          </a:p>
          <a:p>
            <a:pPr algn="r"/>
            <a:r>
              <a:rPr lang="fr-BE" sz="1100" i="1" dirty="0">
                <a:solidFill>
                  <a:schemeClr val="tx1"/>
                </a:solidFill>
              </a:rPr>
              <a:t>en attente de renouvellement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98B122E-7A2F-F4F1-AD8C-6A43D2591B5E}"/>
              </a:ext>
            </a:extLst>
          </p:cNvPr>
          <p:cNvCxnSpPr/>
          <p:nvPr/>
        </p:nvCxnSpPr>
        <p:spPr>
          <a:xfrm flipH="1">
            <a:off x="6776185" y="3214838"/>
            <a:ext cx="567891" cy="471638"/>
          </a:xfrm>
          <a:prstGeom prst="straightConnector1">
            <a:avLst/>
          </a:prstGeom>
          <a:ln w="19050">
            <a:solidFill>
              <a:srgbClr val="9FCB8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D28CC56-ACCB-83A0-CAFB-D800C7B22C7E}"/>
              </a:ext>
            </a:extLst>
          </p:cNvPr>
          <p:cNvSpPr txBox="1"/>
          <p:nvPr/>
        </p:nvSpPr>
        <p:spPr>
          <a:xfrm>
            <a:off x="7060130" y="3374050"/>
            <a:ext cx="1075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rgbClr val="9FCB8A"/>
                </a:solidFill>
              </a:rPr>
              <a:t>Marché public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33DB498-C765-F560-444D-E8E7406037DF}"/>
              </a:ext>
            </a:extLst>
          </p:cNvPr>
          <p:cNvSpPr/>
          <p:nvPr/>
        </p:nvSpPr>
        <p:spPr>
          <a:xfrm>
            <a:off x="8775497" y="5082138"/>
            <a:ext cx="1248697" cy="442763"/>
          </a:xfrm>
          <a:prstGeom prst="roundRect">
            <a:avLst/>
          </a:prstGeom>
          <a:solidFill>
            <a:srgbClr val="2B7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Perméthrine, </a:t>
            </a:r>
            <a:r>
              <a:rPr lang="fr-BE" sz="1100" dirty="0" err="1">
                <a:latin typeface="Arial" panose="020B0604020202020204" pitchFamily="34" charset="0"/>
                <a:cs typeface="Arial" panose="020B0604020202020204" pitchFamily="34" charset="0"/>
              </a:rPr>
              <a:t>Pralléthrine</a:t>
            </a:r>
            <a:endParaRPr lang="fr-B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69E0915-5685-3892-E262-5966D22B7DC0}"/>
              </a:ext>
            </a:extLst>
          </p:cNvPr>
          <p:cNvSpPr txBox="1"/>
          <p:nvPr/>
        </p:nvSpPr>
        <p:spPr>
          <a:xfrm>
            <a:off x="1171505" y="360703"/>
            <a:ext cx="1002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latin typeface="Nunito Bold" pitchFamily="2" charset="0"/>
              </a:rPr>
              <a:t>Arbre décisionnel </a:t>
            </a:r>
            <a:r>
              <a:rPr lang="fr-BE" sz="2800" b="1" dirty="0">
                <a:solidFill>
                  <a:srgbClr val="00A88E"/>
                </a:solidFill>
                <a:latin typeface="Nunito Bold" pitchFamily="2" charset="0"/>
              </a:rPr>
              <a:t>provisoire</a:t>
            </a:r>
            <a:r>
              <a:rPr lang="fr-BE" sz="2800" b="1" dirty="0">
                <a:latin typeface="Nunito Bold" pitchFamily="2" charset="0"/>
              </a:rPr>
              <a:t> concernant la </a:t>
            </a:r>
            <a:r>
              <a:rPr lang="fr-BE" sz="2800" b="1" dirty="0">
                <a:highlight>
                  <a:srgbClr val="E2FEB5"/>
                </a:highlight>
                <a:latin typeface="Nunito Bold" pitchFamily="2" charset="0"/>
              </a:rPr>
              <a:t>neutralisation</a:t>
            </a:r>
            <a:r>
              <a:rPr lang="fr-BE" sz="2800" b="1" dirty="0">
                <a:latin typeface="Nunito Bold" pitchFamily="2" charset="0"/>
              </a:rPr>
              <a:t> </a:t>
            </a:r>
          </a:p>
          <a:p>
            <a:pPr algn="ctr"/>
            <a:r>
              <a:rPr lang="fr-BE" sz="2800" b="1" dirty="0">
                <a:latin typeface="Nunito Bold" pitchFamily="2" charset="0"/>
              </a:rPr>
              <a:t>de  nids de frelons asiatiques</a:t>
            </a:r>
          </a:p>
        </p:txBody>
      </p:sp>
    </p:spTree>
    <p:extLst>
      <p:ext uri="{BB962C8B-B14F-4D97-AF65-F5344CB8AC3E}">
        <p14:creationId xmlns:p14="http://schemas.microsoft.com/office/powerpoint/2010/main" val="36189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Neutralisation – Bilan BE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b="1" dirty="0">
                <a:solidFill>
                  <a:srgbClr val="2B7DAF"/>
                </a:solidFill>
              </a:rPr>
              <a:t>Convention avec le SIAMU </a:t>
            </a:r>
          </a:p>
          <a:p>
            <a:pPr lvl="1"/>
            <a:r>
              <a:rPr lang="fr-BE" dirty="0"/>
              <a:t>Prise en charge des nids sur sites BE jusque ~ mi-2024 inclus.</a:t>
            </a:r>
          </a:p>
          <a:p>
            <a:pPr lvl="1"/>
            <a:r>
              <a:rPr lang="fr-BE" dirty="0"/>
              <a:t>Nouvelle convention 2024 </a:t>
            </a:r>
            <a:r>
              <a:rPr lang="fr-BE" dirty="0">
                <a:sym typeface="Wingdings" panose="05000000000000000000" pitchFamily="2" charset="2"/>
              </a:rPr>
              <a:t></a:t>
            </a:r>
            <a:r>
              <a:rPr lang="fr-BE" dirty="0"/>
              <a:t> limitée aux urgences.</a:t>
            </a:r>
          </a:p>
          <a:p>
            <a:pPr marL="457200" lvl="1" indent="0">
              <a:buNone/>
            </a:pPr>
            <a:endParaRPr lang="fr-BE" dirty="0"/>
          </a:p>
          <a:p>
            <a:r>
              <a:rPr lang="fr-BE" b="1" dirty="0">
                <a:solidFill>
                  <a:srgbClr val="2B7DAF"/>
                </a:solidFill>
              </a:rPr>
              <a:t>Mise en place de procédures internes </a:t>
            </a:r>
            <a:r>
              <a:rPr lang="fr-BE" dirty="0"/>
              <a:t>sur les hyménoptères pour le personnel de terrain BE</a:t>
            </a:r>
          </a:p>
          <a:p>
            <a:pPr lvl="1"/>
            <a:r>
              <a:rPr lang="fr-BE" dirty="0"/>
              <a:t>Procédures spécifiques pour le frelon asiatique et les urgences</a:t>
            </a:r>
          </a:p>
          <a:p>
            <a:pPr lvl="1"/>
            <a:r>
              <a:rPr lang="fr-BE" dirty="0"/>
              <a:t>Phase test 2024 </a:t>
            </a:r>
          </a:p>
          <a:p>
            <a:pPr lvl="1"/>
            <a:r>
              <a:rPr lang="fr-BE" dirty="0"/>
              <a:t>Validation formelle pour la saison 2025</a:t>
            </a:r>
          </a:p>
          <a:p>
            <a:pPr marL="457200" lvl="1" indent="0">
              <a:buNone/>
            </a:pPr>
            <a:endParaRPr lang="fr-BE" dirty="0"/>
          </a:p>
          <a:p>
            <a:r>
              <a:rPr lang="fr-BE" b="1" dirty="0">
                <a:solidFill>
                  <a:srgbClr val="2B7DAF"/>
                </a:solidFill>
              </a:rPr>
              <a:t>Marché de neutralisation pour les sites gérés par BE </a:t>
            </a:r>
            <a:r>
              <a:rPr lang="fr-BE" dirty="0"/>
              <a:t>(&lt; 15 000€)</a:t>
            </a:r>
          </a:p>
          <a:p>
            <a:pPr lvl="1"/>
            <a:r>
              <a:rPr lang="fr-BE" dirty="0"/>
              <a:t>Marché spécifique frelon asiatique (&lt;&gt; Frelons d’Europe et guêpes)</a:t>
            </a:r>
          </a:p>
          <a:p>
            <a:pPr lvl="1"/>
            <a:r>
              <a:rPr lang="fr-BE" dirty="0"/>
              <a:t>Durée de 2 ans (phase test : procédures, arbres décisionnels, cas réels…)</a:t>
            </a:r>
          </a:p>
          <a:p>
            <a:pPr lvl="1"/>
            <a:r>
              <a:rPr lang="fr-BE" dirty="0"/>
              <a:t>Max </a:t>
            </a:r>
            <a:r>
              <a:rPr lang="fr-BE" b="1" dirty="0"/>
              <a:t>30 m</a:t>
            </a:r>
            <a:r>
              <a:rPr lang="fr-BE" dirty="0"/>
              <a:t> de hauteur</a:t>
            </a:r>
          </a:p>
          <a:p>
            <a:pPr lvl="1"/>
            <a:r>
              <a:rPr lang="fr-BE" dirty="0"/>
              <a:t>Registre d’interventions et de biocides </a:t>
            </a:r>
            <a:endParaRPr lang="fr-BE" dirty="0"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9253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8029016-A9B4-A8E3-F8A2-C6EACD74A68B}"/>
              </a:ext>
            </a:extLst>
          </p:cNvPr>
          <p:cNvSpPr/>
          <p:nvPr/>
        </p:nvSpPr>
        <p:spPr>
          <a:xfrm>
            <a:off x="6464595" y="3083774"/>
            <a:ext cx="3275139" cy="55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9DD2F-4FC4-74DB-FE98-9FD74639FBC9}"/>
              </a:ext>
            </a:extLst>
          </p:cNvPr>
          <p:cNvSpPr/>
          <p:nvPr/>
        </p:nvSpPr>
        <p:spPr>
          <a:xfrm>
            <a:off x="9760449" y="3083844"/>
            <a:ext cx="1552354" cy="55208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18000">
                <a:srgbClr val="E2F0D9"/>
              </a:gs>
              <a:gs pos="44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9770DA-14CB-6EA8-F8B2-82E3E3E7E8A1}"/>
              </a:ext>
            </a:extLst>
          </p:cNvPr>
          <p:cNvSpPr/>
          <p:nvPr/>
        </p:nvSpPr>
        <p:spPr>
          <a:xfrm rot="10800000">
            <a:off x="1460065" y="3088190"/>
            <a:ext cx="1552354" cy="552088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2F0D9"/>
              </a:gs>
              <a:gs pos="28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8585AC-E976-A1CE-7313-F3887F117B8F}"/>
              </a:ext>
            </a:extLst>
          </p:cNvPr>
          <p:cNvSpPr/>
          <p:nvPr/>
        </p:nvSpPr>
        <p:spPr>
          <a:xfrm>
            <a:off x="3010862" y="3083774"/>
            <a:ext cx="3453733" cy="55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CD32C65-82B9-9338-17EC-02D3F1CE0886}"/>
              </a:ext>
            </a:extLst>
          </p:cNvPr>
          <p:cNvSpPr/>
          <p:nvPr/>
        </p:nvSpPr>
        <p:spPr>
          <a:xfrm>
            <a:off x="202019" y="2775098"/>
            <a:ext cx="11887200" cy="1169581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88317C9-EAEA-6DB7-165B-5AA80B889FC6}"/>
              </a:ext>
            </a:extLst>
          </p:cNvPr>
          <p:cNvCxnSpPr/>
          <p:nvPr/>
        </p:nvCxnSpPr>
        <p:spPr>
          <a:xfrm flipV="1">
            <a:off x="1977656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0B32C61-975B-0E6F-1D9A-7CC5CC827CE1}"/>
              </a:ext>
            </a:extLst>
          </p:cNvPr>
          <p:cNvCxnSpPr/>
          <p:nvPr/>
        </p:nvCxnSpPr>
        <p:spPr>
          <a:xfrm flipV="1">
            <a:off x="2860158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D4EE9A7-CCAC-FFBA-DD11-9D0843C8CC50}"/>
              </a:ext>
            </a:extLst>
          </p:cNvPr>
          <p:cNvCxnSpPr/>
          <p:nvPr/>
        </p:nvCxnSpPr>
        <p:spPr>
          <a:xfrm flipV="1">
            <a:off x="3753293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5DD732C-E282-BE20-322D-A4E6F87E5E46}"/>
              </a:ext>
            </a:extLst>
          </p:cNvPr>
          <p:cNvCxnSpPr/>
          <p:nvPr/>
        </p:nvCxnSpPr>
        <p:spPr>
          <a:xfrm flipV="1">
            <a:off x="4657060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7F5BE80-C73C-07B9-4B1A-A5C43E3612BF}"/>
              </a:ext>
            </a:extLst>
          </p:cNvPr>
          <p:cNvCxnSpPr/>
          <p:nvPr/>
        </p:nvCxnSpPr>
        <p:spPr>
          <a:xfrm flipV="1">
            <a:off x="5560828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9CE3C65-B5BE-3734-DA95-163DD8D5843A}"/>
              </a:ext>
            </a:extLst>
          </p:cNvPr>
          <p:cNvCxnSpPr/>
          <p:nvPr/>
        </p:nvCxnSpPr>
        <p:spPr>
          <a:xfrm flipV="1">
            <a:off x="6464595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B3DC237-530E-6FB9-9B90-980C1CE9E113}"/>
              </a:ext>
            </a:extLst>
          </p:cNvPr>
          <p:cNvCxnSpPr/>
          <p:nvPr/>
        </p:nvCxnSpPr>
        <p:spPr>
          <a:xfrm flipV="1">
            <a:off x="7378995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861DD79-B835-2927-E939-C80BF998B73A}"/>
              </a:ext>
            </a:extLst>
          </p:cNvPr>
          <p:cNvCxnSpPr/>
          <p:nvPr/>
        </p:nvCxnSpPr>
        <p:spPr>
          <a:xfrm flipV="1">
            <a:off x="8272130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E0D1733-35B9-7EAC-00CD-DCC1602F8C87}"/>
              </a:ext>
            </a:extLst>
          </p:cNvPr>
          <p:cNvCxnSpPr/>
          <p:nvPr/>
        </p:nvCxnSpPr>
        <p:spPr>
          <a:xfrm flipV="1">
            <a:off x="9175898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A0ADCF6-4719-AB3B-EDE7-845EC303BE8E}"/>
              </a:ext>
            </a:extLst>
          </p:cNvPr>
          <p:cNvCxnSpPr/>
          <p:nvPr/>
        </p:nvCxnSpPr>
        <p:spPr>
          <a:xfrm flipV="1">
            <a:off x="10069033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A901718-5A22-88F2-E5AB-921016B289A9}"/>
              </a:ext>
            </a:extLst>
          </p:cNvPr>
          <p:cNvCxnSpPr/>
          <p:nvPr/>
        </p:nvCxnSpPr>
        <p:spPr>
          <a:xfrm flipV="1">
            <a:off x="1060149" y="3508744"/>
            <a:ext cx="0" cy="116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ED0325B-FF3B-4CD6-73D2-F842C0AB2215}"/>
              </a:ext>
            </a:extLst>
          </p:cNvPr>
          <p:cNvCxnSpPr/>
          <p:nvPr/>
        </p:nvCxnSpPr>
        <p:spPr>
          <a:xfrm flipV="1">
            <a:off x="3012558" y="2521527"/>
            <a:ext cx="0" cy="1104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5298774-E68E-4BBF-8578-82AF0A0AFD0A}"/>
              </a:ext>
            </a:extLst>
          </p:cNvPr>
          <p:cNvCxnSpPr/>
          <p:nvPr/>
        </p:nvCxnSpPr>
        <p:spPr>
          <a:xfrm flipV="1">
            <a:off x="9739745" y="2521527"/>
            <a:ext cx="0" cy="1104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45DEA4F-B086-B716-1B17-09509585F110}"/>
              </a:ext>
            </a:extLst>
          </p:cNvPr>
          <p:cNvCxnSpPr/>
          <p:nvPr/>
        </p:nvCxnSpPr>
        <p:spPr>
          <a:xfrm flipV="1">
            <a:off x="6464595" y="2521527"/>
            <a:ext cx="0" cy="1104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5D5E89A-EC96-E082-5ED6-AFB135D56C06}"/>
              </a:ext>
            </a:extLst>
          </p:cNvPr>
          <p:cNvSpPr txBox="1"/>
          <p:nvPr/>
        </p:nvSpPr>
        <p:spPr>
          <a:xfrm>
            <a:off x="2410046" y="2029560"/>
            <a:ext cx="155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8/4: Premier nid </a:t>
            </a:r>
            <a:r>
              <a:rPr lang="fr-BE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primaire</a:t>
            </a:r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observé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BFA4F2-E4E2-6A38-FDD4-54477B0C950B}"/>
              </a:ext>
            </a:extLst>
          </p:cNvPr>
          <p:cNvSpPr txBox="1"/>
          <p:nvPr/>
        </p:nvSpPr>
        <p:spPr>
          <a:xfrm>
            <a:off x="5773639" y="2025693"/>
            <a:ext cx="172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31/7 : Premier nid </a:t>
            </a:r>
            <a:r>
              <a:rPr lang="fr-BE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secondaire</a:t>
            </a:r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observé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A270F1-B021-4431-95FF-DDD69381CE37}"/>
              </a:ext>
            </a:extLst>
          </p:cNvPr>
          <p:cNvSpPr txBox="1"/>
          <p:nvPr/>
        </p:nvSpPr>
        <p:spPr>
          <a:xfrm>
            <a:off x="8686641" y="2241136"/>
            <a:ext cx="214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19/11: Premières gelées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E851421-CB18-9464-CE78-548F0E6C0F4F}"/>
              </a:ext>
            </a:extLst>
          </p:cNvPr>
          <p:cNvCxnSpPr>
            <a:cxnSpLocks/>
          </p:cNvCxnSpPr>
          <p:nvPr/>
        </p:nvCxnSpPr>
        <p:spPr>
          <a:xfrm>
            <a:off x="7495304" y="3073614"/>
            <a:ext cx="0" cy="2391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68D5735-1E47-F9B1-0554-0B4534534C45}"/>
              </a:ext>
            </a:extLst>
          </p:cNvPr>
          <p:cNvCxnSpPr>
            <a:cxnSpLocks/>
          </p:cNvCxnSpPr>
          <p:nvPr/>
        </p:nvCxnSpPr>
        <p:spPr>
          <a:xfrm>
            <a:off x="8217829" y="3073614"/>
            <a:ext cx="0" cy="18682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7EAF08FF-74C1-523A-0027-AB0966F67583}"/>
              </a:ext>
            </a:extLst>
          </p:cNvPr>
          <p:cNvSpPr txBox="1"/>
          <p:nvPr/>
        </p:nvSpPr>
        <p:spPr>
          <a:xfrm>
            <a:off x="7964115" y="4978479"/>
            <a:ext cx="2640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27/9 : Première intervention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059E305-7E43-6653-DA1D-5C2BAD07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2" y="3924218"/>
            <a:ext cx="6524534" cy="297284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fr-BE" sz="2000" dirty="0">
                <a:solidFill>
                  <a:srgbClr val="198B81"/>
                </a:solidFill>
                <a:latin typeface="Nunito SemiBold" pitchFamily="2" charset="0"/>
                <a:ea typeface="+mj-ea"/>
                <a:cs typeface="+mj-cs"/>
                <a:sym typeface="Wingdings" panose="05000000000000000000" pitchFamily="2" charset="2"/>
              </a:rPr>
              <a:t>Marché sur les sites gérés par BE :</a:t>
            </a:r>
            <a:endParaRPr lang="fr-BE" sz="800" dirty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BE" sz="1600" b="1" dirty="0"/>
              <a:t>        </a:t>
            </a:r>
            <a:r>
              <a:rPr lang="fr-BE" sz="1600" b="1" dirty="0">
                <a:solidFill>
                  <a:srgbClr val="2B7DAF"/>
                </a:solidFill>
              </a:rPr>
              <a:t>14 signalements </a:t>
            </a:r>
            <a:r>
              <a:rPr lang="fr-BE" sz="1600" dirty="0"/>
              <a:t>entre le 17/9 et le 27/11 :</a:t>
            </a:r>
          </a:p>
          <a:p>
            <a:pPr lvl="1">
              <a:lnSpc>
                <a:spcPct val="120000"/>
              </a:lnSpc>
            </a:pPr>
            <a:r>
              <a:rPr lang="fr-BE" sz="1400" dirty="0"/>
              <a:t>Sites tests (2)</a:t>
            </a:r>
          </a:p>
          <a:p>
            <a:pPr lvl="1">
              <a:lnSpc>
                <a:spcPct val="120000"/>
              </a:lnSpc>
            </a:pPr>
            <a:r>
              <a:rPr lang="fr-BE" sz="1400" dirty="0"/>
              <a:t>Nids actifs accessibles (2) </a:t>
            </a:r>
            <a:r>
              <a:rPr lang="fr-BE" sz="1400" dirty="0">
                <a:sym typeface="Wingdings" panose="05000000000000000000" pitchFamily="2" charset="2"/>
              </a:rPr>
              <a:t> n</a:t>
            </a:r>
            <a:r>
              <a:rPr lang="fr-BE" sz="1400" dirty="0"/>
              <a:t>eutralisation </a:t>
            </a:r>
          </a:p>
          <a:p>
            <a:pPr lvl="1">
              <a:lnSpc>
                <a:spcPct val="120000"/>
              </a:lnSpc>
            </a:pPr>
            <a:r>
              <a:rPr lang="fr-BE" sz="1400" dirty="0"/>
              <a:t>Nids inaccessibles ou à + de 30 m (5) </a:t>
            </a:r>
            <a:r>
              <a:rPr lang="fr-BE" sz="1400" dirty="0">
                <a:sym typeface="Wingdings" panose="05000000000000000000" pitchFamily="2" charset="2"/>
              </a:rPr>
              <a:t> s</a:t>
            </a:r>
            <a:r>
              <a:rPr lang="fr-BE" sz="1400" dirty="0"/>
              <a:t>écurisation </a:t>
            </a:r>
          </a:p>
          <a:p>
            <a:pPr lvl="1">
              <a:lnSpc>
                <a:spcPct val="120000"/>
              </a:lnSpc>
            </a:pPr>
            <a:r>
              <a:rPr lang="fr-BE" sz="1400" dirty="0">
                <a:sym typeface="Wingdings" panose="05000000000000000000" pitchFamily="2" charset="2"/>
              </a:rPr>
              <a:t>Nids mourants/inactifs (5)  panneaux informatifs</a:t>
            </a:r>
            <a:endParaRPr lang="fr-BE" sz="1400" dirty="0"/>
          </a:p>
          <a:p>
            <a:pPr marL="914400" lvl="2" indent="0">
              <a:lnSpc>
                <a:spcPct val="120000"/>
              </a:lnSpc>
              <a:buNone/>
            </a:pPr>
            <a:endParaRPr lang="fr-BE" sz="1100" dirty="0"/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BB980AB2-5835-ECEA-29E2-B7D377023008}"/>
              </a:ext>
            </a:extLst>
          </p:cNvPr>
          <p:cNvSpPr txBox="1">
            <a:spLocks/>
          </p:cNvSpPr>
          <p:nvPr/>
        </p:nvSpPr>
        <p:spPr>
          <a:xfrm>
            <a:off x="-232345" y="1020879"/>
            <a:ext cx="5626393" cy="43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BE" sz="1800" dirty="0">
                <a:solidFill>
                  <a:srgbClr val="198B8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Obervations.be : </a:t>
            </a:r>
            <a:r>
              <a:rPr lang="fr-BE" sz="700" dirty="0">
                <a:solidFill>
                  <a:srgbClr val="198B8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fr-BE" sz="1400" b="1" dirty="0">
                <a:latin typeface="+mj-lt"/>
              </a:rPr>
              <a:t>366 observations de nids en 2024</a:t>
            </a:r>
            <a:endParaRPr lang="fr-BE" sz="1100" dirty="0">
              <a:latin typeface="+mj-lt"/>
            </a:endParaRPr>
          </a:p>
        </p:txBody>
      </p:sp>
      <p:sp>
        <p:nvSpPr>
          <p:cNvPr id="37" name="Accolade fermante 36">
            <a:extLst>
              <a:ext uri="{FF2B5EF4-FFF2-40B4-BE49-F238E27FC236}">
                <a16:creationId xmlns:a16="http://schemas.microsoft.com/office/drawing/2014/main" id="{CEFE729C-4907-847B-BE5A-564464F112BD}"/>
              </a:ext>
            </a:extLst>
          </p:cNvPr>
          <p:cNvSpPr/>
          <p:nvPr/>
        </p:nvSpPr>
        <p:spPr>
          <a:xfrm rot="16200000">
            <a:off x="6051485" y="-1680291"/>
            <a:ext cx="649336" cy="6727188"/>
          </a:xfrm>
          <a:prstGeom prst="rightBrace">
            <a:avLst/>
          </a:prstGeom>
          <a:ln w="19050">
            <a:solidFill>
              <a:srgbClr val="198B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7BD3AE1A-8F63-FE31-C409-4E90B5D50300}"/>
              </a:ext>
            </a:extLst>
          </p:cNvPr>
          <p:cNvSpPr txBox="1">
            <a:spLocks/>
          </p:cNvSpPr>
          <p:nvPr/>
        </p:nvSpPr>
        <p:spPr>
          <a:xfrm>
            <a:off x="5725025" y="1047623"/>
            <a:ext cx="1988127" cy="80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BE" sz="1400" b="1" dirty="0">
                <a:latin typeface="+mj-lt"/>
              </a:rPr>
              <a:t>268 nids encodés</a:t>
            </a:r>
            <a:endParaRPr lang="fr-BE" sz="1100" dirty="0">
              <a:latin typeface="+mj-lt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B219ABF-0C2C-43E2-3AB7-C38681FC8556}"/>
              </a:ext>
            </a:extLst>
          </p:cNvPr>
          <p:cNvCxnSpPr>
            <a:cxnSpLocks/>
          </p:cNvCxnSpPr>
          <p:nvPr/>
        </p:nvCxnSpPr>
        <p:spPr>
          <a:xfrm>
            <a:off x="9175898" y="3073614"/>
            <a:ext cx="0" cy="1225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DC2CD195-F1A9-E879-AE4A-401C337A6FD0}"/>
              </a:ext>
            </a:extLst>
          </p:cNvPr>
          <p:cNvSpPr txBox="1"/>
          <p:nvPr/>
        </p:nvSpPr>
        <p:spPr>
          <a:xfrm>
            <a:off x="8720216" y="4298806"/>
            <a:ext cx="2945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31/10 : Dernière intervention</a:t>
            </a:r>
          </a:p>
        </p:txBody>
      </p:sp>
      <p:sp>
        <p:nvSpPr>
          <p:cNvPr id="60" name="Titre 1">
            <a:extLst>
              <a:ext uri="{FF2B5EF4-FFF2-40B4-BE49-F238E27FC236}">
                <a16:creationId xmlns:a16="http://schemas.microsoft.com/office/drawing/2014/main" id="{8349AEAD-7D50-6F60-5E03-0F4E30E313E5}"/>
              </a:ext>
            </a:extLst>
          </p:cNvPr>
          <p:cNvSpPr txBox="1">
            <a:spLocks/>
          </p:cNvSpPr>
          <p:nvPr/>
        </p:nvSpPr>
        <p:spPr>
          <a:xfrm>
            <a:off x="838200" y="423842"/>
            <a:ext cx="10515600" cy="60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8B81"/>
                </a:solidFill>
                <a:latin typeface="Nunito SemiBol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Neutralisation – Bilan BE 2024</a:t>
            </a:r>
            <a:endParaRPr kumimoji="0" lang="fr-BE" sz="4400" b="0" i="0" u="none" strike="noStrike" kern="1200" cap="none" spc="0" normalizeH="0" baseline="0" noProof="0" dirty="0">
              <a:ln>
                <a:noFill/>
              </a:ln>
              <a:solidFill>
                <a:srgbClr val="198B81"/>
              </a:solidFill>
              <a:effectLst/>
              <a:uLnTx/>
              <a:uFillTx/>
              <a:latin typeface="Nunito SemiBold" pitchFamily="2" charset="0"/>
              <a:ea typeface="+mj-ea"/>
              <a:cs typeface="+mj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BF3A0EE-2357-5710-5580-394DC36D5C11}"/>
              </a:ext>
            </a:extLst>
          </p:cNvPr>
          <p:cNvSpPr txBox="1"/>
          <p:nvPr/>
        </p:nvSpPr>
        <p:spPr>
          <a:xfrm>
            <a:off x="308345" y="3275111"/>
            <a:ext cx="155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Janvier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FD20B2C9-4EC7-0319-50B1-360664777A52}"/>
              </a:ext>
            </a:extLst>
          </p:cNvPr>
          <p:cNvSpPr txBox="1"/>
          <p:nvPr/>
        </p:nvSpPr>
        <p:spPr>
          <a:xfrm>
            <a:off x="10250095" y="3275513"/>
            <a:ext cx="155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Décembre</a:t>
            </a: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57B752F6-1BF2-15FE-B283-C01B56740762}"/>
              </a:ext>
            </a:extLst>
          </p:cNvPr>
          <p:cNvSpPr txBox="1">
            <a:spLocks/>
          </p:cNvSpPr>
          <p:nvPr/>
        </p:nvSpPr>
        <p:spPr>
          <a:xfrm>
            <a:off x="8044130" y="1036024"/>
            <a:ext cx="3733167" cy="80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fr-BE" sz="1400" b="1" dirty="0">
                <a:latin typeface="+mj-lt"/>
                <a:sym typeface="Wingdings" panose="05000000000000000000" pitchFamily="2" charset="2"/>
              </a:rPr>
              <a:t> Chiffres approximatifs </a:t>
            </a:r>
            <a:r>
              <a:rPr lang="fr-BE" sz="1400" dirty="0">
                <a:latin typeface="+mj-lt"/>
                <a:sym typeface="Wingdings" panose="05000000000000000000" pitchFamily="2" charset="2"/>
              </a:rPr>
              <a:t>(doublons, inactifs, manque de précision de la localisation…)</a:t>
            </a:r>
            <a:endParaRPr lang="fr-BE" sz="1100" dirty="0">
              <a:latin typeface="+mj-lt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FDDCDDFC-1950-80AE-9172-AFADC336BCCD}"/>
              </a:ext>
            </a:extLst>
          </p:cNvPr>
          <p:cNvSpPr txBox="1"/>
          <p:nvPr/>
        </p:nvSpPr>
        <p:spPr>
          <a:xfrm>
            <a:off x="7241589" y="5465014"/>
            <a:ext cx="2640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4/9 : Lancement du marché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E3D0BCE-00B0-8E02-0CDF-11ACFDD9AEBA}"/>
              </a:ext>
            </a:extLst>
          </p:cNvPr>
          <p:cNvSpPr txBox="1"/>
          <p:nvPr/>
        </p:nvSpPr>
        <p:spPr>
          <a:xfrm>
            <a:off x="4832327" y="6434158"/>
            <a:ext cx="7332888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 L’année prochaine sera complète et intègrera aussi la gestion des nids primaires</a:t>
            </a:r>
          </a:p>
          <a:p>
            <a:endParaRPr lang="fr-BE" dirty="0">
              <a:latin typeface="+mj-lt"/>
            </a:endParaRP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DB603481-B89C-1201-7F47-B5401B23E44F}"/>
              </a:ext>
            </a:extLst>
          </p:cNvPr>
          <p:cNvSpPr/>
          <p:nvPr/>
        </p:nvSpPr>
        <p:spPr>
          <a:xfrm rot="5400000">
            <a:off x="8699677" y="4606273"/>
            <a:ext cx="173685" cy="2565026"/>
          </a:xfrm>
          <a:prstGeom prst="rightBrace">
            <a:avLst/>
          </a:prstGeom>
          <a:ln w="19050">
            <a:solidFill>
              <a:srgbClr val="198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9AEE7D-5AED-322C-EC6C-F1A7532F08DA}"/>
              </a:ext>
            </a:extLst>
          </p:cNvPr>
          <p:cNvSpPr txBox="1"/>
          <p:nvPr/>
        </p:nvSpPr>
        <p:spPr>
          <a:xfrm>
            <a:off x="8044130" y="6028147"/>
            <a:ext cx="2640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Période test 2024</a:t>
            </a:r>
          </a:p>
        </p:txBody>
      </p:sp>
    </p:spTree>
    <p:extLst>
      <p:ext uri="{BB962C8B-B14F-4D97-AF65-F5344CB8AC3E}">
        <p14:creationId xmlns:p14="http://schemas.microsoft.com/office/powerpoint/2010/main" val="1336562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Piégeage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68083"/>
            <a:ext cx="8341906" cy="490888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BE" sz="1600" b="1" dirty="0">
                <a:solidFill>
                  <a:schemeClr val="tx1"/>
                </a:solidFill>
              </a:rPr>
              <a:t>Cadre juridique </a:t>
            </a:r>
            <a:r>
              <a:rPr lang="fr-BE" sz="1600" dirty="0">
                <a:solidFill>
                  <a:schemeClr val="tx1"/>
                </a:solidFill>
              </a:rPr>
              <a:t>lié (i) à la capture d’animaux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[RGP, RRP] </a:t>
            </a:r>
            <a:r>
              <a:rPr lang="fr-BE" sz="1600" dirty="0">
                <a:solidFill>
                  <a:schemeClr val="tx1"/>
                </a:solidFill>
              </a:rPr>
              <a:t>et, localement, (ii) à la sélectivité* par rapport à des insectes qui font l’objet d’une protection géographiquement limitée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[Ordonnance Nature]. </a:t>
            </a:r>
            <a:r>
              <a:rPr lang="fr-BE" sz="1600" dirty="0">
                <a:solidFill>
                  <a:schemeClr val="tx1"/>
                </a:solidFill>
              </a:rPr>
              <a:t>En réserves, lié (iii) au dérangement de la faune sauvage et/ou (iv) aux sorties de chemins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[Ordonnance nature]</a:t>
            </a:r>
          </a:p>
          <a:p>
            <a:pPr marL="0" indent="0">
              <a:lnSpc>
                <a:spcPct val="110000"/>
              </a:lnSpc>
              <a:buNone/>
            </a:pPr>
            <a:endParaRPr lang="fr-BE" sz="18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  <a:highlight>
                  <a:srgbClr val="E2FEB5"/>
                </a:highlight>
              </a:rPr>
              <a:t>Autorisé dans les terrains privés hors zones d’espaces verts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  <a:highlight>
                  <a:srgbClr val="E2FEB5"/>
                </a:highlight>
              </a:rPr>
              <a:t>Autorisé </a:t>
            </a:r>
            <a:r>
              <a:rPr lang="fr-BE" sz="1600" u="sng" dirty="0">
                <a:solidFill>
                  <a:schemeClr val="tx1"/>
                </a:solidFill>
                <a:highlight>
                  <a:srgbClr val="00A88E"/>
                </a:highlight>
              </a:rPr>
              <a:t>sous condition de sélectivité*</a:t>
            </a:r>
            <a:r>
              <a:rPr lang="fr-BE" sz="1600" u="sng" dirty="0">
                <a:solidFill>
                  <a:schemeClr val="tx1"/>
                </a:solidFill>
                <a:highlight>
                  <a:srgbClr val="E2FEB5"/>
                </a:highlight>
              </a:rPr>
              <a:t> </a:t>
            </a:r>
            <a:r>
              <a:rPr lang="fr-BE" sz="1600" dirty="0">
                <a:solidFill>
                  <a:schemeClr val="tx1"/>
                </a:solidFill>
                <a:highlight>
                  <a:srgbClr val="E2FEB5"/>
                </a:highlight>
              </a:rPr>
              <a:t>dans les terrains privés en zones d’espaces verts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  <a:highlight>
                  <a:srgbClr val="BDCDC5"/>
                </a:highlight>
              </a:rPr>
              <a:t>Soumis à autorisation du gestionnaire dans les espaces publics hors zones d’espaces verts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  <a:highlight>
                  <a:srgbClr val="BDCDC5"/>
                </a:highlight>
                <a:sym typeface="Wingdings" panose="05000000000000000000" pitchFamily="2" charset="2"/>
              </a:rPr>
              <a:t>Soumis à autorisation </a:t>
            </a:r>
            <a:r>
              <a:rPr lang="fr-BE" sz="1600" u="sng" dirty="0">
                <a:solidFill>
                  <a:schemeClr val="tx1"/>
                </a:solidFill>
                <a:highlight>
                  <a:srgbClr val="00A88E"/>
                </a:highlight>
                <a:sym typeface="Wingdings" panose="05000000000000000000" pitchFamily="2" charset="2"/>
              </a:rPr>
              <a:t>ET sous condition de sélectivité* </a:t>
            </a:r>
            <a:r>
              <a:rPr lang="fr-BE" sz="1600" dirty="0">
                <a:solidFill>
                  <a:schemeClr val="tx1"/>
                </a:solidFill>
                <a:highlight>
                  <a:srgbClr val="BDCDC5"/>
                </a:highlight>
                <a:sym typeface="Wingdings" panose="05000000000000000000" pitchFamily="2" charset="2"/>
              </a:rPr>
              <a:t>dans les espaces publics en zones d’espaces verts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Piégeage </a:t>
            </a:r>
            <a:r>
              <a:rPr lang="fr-BE" sz="1600" u="sng" dirty="0">
                <a:solidFill>
                  <a:schemeClr val="tx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non sélectif </a:t>
            </a:r>
            <a:r>
              <a:rPr lang="fr-BE" sz="1600" dirty="0">
                <a:solidFill>
                  <a:schemeClr val="tx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interdit (sauf dérogation) en zones d’espaces verts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Piégeage interdit (sauf dérogation) en réserves naturelles et forestières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200" i="1" u="sng" dirty="0">
                <a:solidFill>
                  <a:schemeClr val="bg1">
                    <a:lumMod val="65000"/>
                  </a:schemeClr>
                </a:solidFill>
              </a:rPr>
              <a:t>Remarque : </a:t>
            </a:r>
            <a:r>
              <a:rPr lang="fr-BE" sz="1200" i="1" dirty="0">
                <a:solidFill>
                  <a:schemeClr val="bg1">
                    <a:lumMod val="65000"/>
                  </a:schemeClr>
                </a:solidFill>
              </a:rPr>
              <a:t>Zones d’espaces verts (PRAS) = zones vertes, zones vertes de haute valeur biologique, zones de parcs, zones de cimetières, zones forestières, zones de servitudes au pourtour des bois et forêts (+ sites Natura 2000, réserves naturelles et réserves forestières)</a:t>
            </a:r>
          </a:p>
          <a:p>
            <a:pPr marL="0" indent="0">
              <a:lnSpc>
                <a:spcPct val="110000"/>
              </a:lnSpc>
              <a:buNone/>
            </a:pPr>
            <a:endParaRPr lang="fr-BE" sz="1800" dirty="0">
              <a:solidFill>
                <a:schemeClr val="tx1"/>
              </a:solidFill>
              <a:highlight>
                <a:srgbClr val="BDCDC5"/>
              </a:highlight>
            </a:endParaRPr>
          </a:p>
          <a:p>
            <a:pPr marL="0" indent="0" algn="l">
              <a:lnSpc>
                <a:spcPct val="110000"/>
              </a:lnSpc>
              <a:buNone/>
            </a:pPr>
            <a:endParaRPr lang="fr-BE" sz="1400" dirty="0"/>
          </a:p>
        </p:txBody>
      </p:sp>
      <p:pic>
        <p:nvPicPr>
          <p:cNvPr id="2050" name="Picture 2" descr="Montage photo montrant du sirop de cassis, de la bière et du vin.">
            <a:extLst>
              <a:ext uri="{FF2B5EF4-FFF2-40B4-BE49-F238E27FC236}">
                <a16:creationId xmlns:a16="http://schemas.microsoft.com/office/drawing/2014/main" id="{E3B7AC70-5555-8D5C-41EE-873750F0E9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200" y="1195200"/>
            <a:ext cx="27036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ux pièges et un sac de fibre de bois.">
            <a:extLst>
              <a:ext uri="{FF2B5EF4-FFF2-40B4-BE49-F238E27FC236}">
                <a16:creationId xmlns:a16="http://schemas.microsoft.com/office/drawing/2014/main" id="{0E4376A2-19BB-5B12-D813-9D89C5A6FF4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200" y="3059260"/>
            <a:ext cx="27036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2C6A9FC-445D-0143-A98F-D1076CC2417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200" y="4923320"/>
            <a:ext cx="27036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424445-DD3B-8442-9F85-AE2A8F7B8C9F}"/>
              </a:ext>
            </a:extLst>
          </p:cNvPr>
          <p:cNvSpPr txBox="1"/>
          <p:nvPr/>
        </p:nvSpPr>
        <p:spPr>
          <a:xfrm rot="16200000">
            <a:off x="11764988" y="5997593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CRA-W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538CE6-7DA9-5A60-4815-B9E4CDF4FE89}"/>
              </a:ext>
            </a:extLst>
          </p:cNvPr>
          <p:cNvSpPr txBox="1"/>
          <p:nvPr/>
        </p:nvSpPr>
        <p:spPr>
          <a:xfrm rot="16200000">
            <a:off x="11764988" y="4321194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CRA-W</a:t>
            </a:r>
          </a:p>
        </p:txBody>
      </p:sp>
    </p:spTree>
    <p:extLst>
      <p:ext uri="{BB962C8B-B14F-4D97-AF65-F5344CB8AC3E}">
        <p14:creationId xmlns:p14="http://schemas.microsoft.com/office/powerpoint/2010/main" val="1041906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BE340FEB-5626-22C5-59CE-78AE5C87659C}"/>
              </a:ext>
            </a:extLst>
          </p:cNvPr>
          <p:cNvCxnSpPr>
            <a:cxnSpLocks/>
            <a:stCxn id="37" idx="2"/>
            <a:endCxn id="17" idx="0"/>
          </p:cNvCxnSpPr>
          <p:nvPr/>
        </p:nvCxnSpPr>
        <p:spPr>
          <a:xfrm>
            <a:off x="4811477" y="3364880"/>
            <a:ext cx="0" cy="429896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F1D39748-42D2-EC8B-5A8B-399763366C8A}"/>
              </a:ext>
            </a:extLst>
          </p:cNvPr>
          <p:cNvCxnSpPr>
            <a:cxnSpLocks/>
            <a:stCxn id="44" idx="3"/>
            <a:endCxn id="129" idx="2"/>
          </p:cNvCxnSpPr>
          <p:nvPr/>
        </p:nvCxnSpPr>
        <p:spPr>
          <a:xfrm flipV="1">
            <a:off x="7163290" y="2441565"/>
            <a:ext cx="0" cy="401967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9F270E1C-CE2E-633C-5FC4-23BD4857F866}"/>
              </a:ext>
            </a:extLst>
          </p:cNvPr>
          <p:cNvCxnSpPr>
            <a:cxnSpLocks/>
            <a:stCxn id="22" idx="2"/>
            <a:endCxn id="13" idx="0"/>
          </p:cNvCxnSpPr>
          <p:nvPr/>
        </p:nvCxnSpPr>
        <p:spPr>
          <a:xfrm>
            <a:off x="2350369" y="2445188"/>
            <a:ext cx="3673" cy="429300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1CE7EFB-835C-6F42-EAE2-9BC25D3FD8F1}"/>
              </a:ext>
            </a:extLst>
          </p:cNvPr>
          <p:cNvSpPr/>
          <p:nvPr/>
        </p:nvSpPr>
        <p:spPr>
          <a:xfrm>
            <a:off x="1394658" y="1942075"/>
            <a:ext cx="1911421" cy="503113"/>
          </a:xfrm>
          <a:prstGeom prst="roundRect">
            <a:avLst/>
          </a:prstGeom>
          <a:solidFill>
            <a:srgbClr val="5C687C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Réserve naturelle ou forestière</a:t>
            </a:r>
          </a:p>
        </p:txBody>
      </p:sp>
      <p:sp>
        <p:nvSpPr>
          <p:cNvPr id="158" name="Rectangle : coins arrondis 157">
            <a:extLst>
              <a:ext uri="{FF2B5EF4-FFF2-40B4-BE49-F238E27FC236}">
                <a16:creationId xmlns:a16="http://schemas.microsoft.com/office/drawing/2014/main" id="{63D7F179-BC3A-D795-6B7E-28438D932B58}"/>
              </a:ext>
            </a:extLst>
          </p:cNvPr>
          <p:cNvSpPr/>
          <p:nvPr/>
        </p:nvSpPr>
        <p:spPr>
          <a:xfrm>
            <a:off x="3976034" y="1936766"/>
            <a:ext cx="1670887" cy="503113"/>
          </a:xfrm>
          <a:prstGeom prst="roundRect">
            <a:avLst/>
          </a:prstGeom>
          <a:ln>
            <a:solidFill>
              <a:srgbClr val="E26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/>
              <a:t>Piégeage interdit, sauf dérogation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ECECB57-DC52-91E6-7979-7D8B31339929}"/>
              </a:ext>
            </a:extLst>
          </p:cNvPr>
          <p:cNvSpPr/>
          <p:nvPr/>
        </p:nvSpPr>
        <p:spPr>
          <a:xfrm>
            <a:off x="1383311" y="2874488"/>
            <a:ext cx="1941462" cy="503113"/>
          </a:xfrm>
          <a:prstGeom prst="roundRect">
            <a:avLst/>
          </a:prstGeom>
          <a:solidFill>
            <a:srgbClr val="5C687C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Zone d’espace vert</a:t>
            </a:r>
          </a:p>
          <a:p>
            <a:pPr algn="ctr"/>
            <a:r>
              <a:rPr lang="fr-BE" sz="1372" dirty="0"/>
              <a:t>&amp; sites Natura 2000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ACA6AA-FC7F-0026-B2F8-09A23420DA5C}"/>
              </a:ext>
            </a:extLst>
          </p:cNvPr>
          <p:cNvSpPr/>
          <p:nvPr/>
        </p:nvSpPr>
        <p:spPr>
          <a:xfrm>
            <a:off x="3976034" y="3794777"/>
            <a:ext cx="1670887" cy="483272"/>
          </a:xfrm>
          <a:prstGeom prst="roundRect">
            <a:avLst/>
          </a:prstGeom>
          <a:solidFill>
            <a:srgbClr val="A0D16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Domaine privé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F29A320-6449-02ED-CFBC-0FD2CA77B01F}"/>
              </a:ext>
            </a:extLst>
          </p:cNvPr>
          <p:cNvSpPr/>
          <p:nvPr/>
        </p:nvSpPr>
        <p:spPr>
          <a:xfrm>
            <a:off x="3976034" y="2881608"/>
            <a:ext cx="1670887" cy="483272"/>
          </a:xfrm>
          <a:prstGeom prst="roundRect">
            <a:avLst/>
          </a:prstGeom>
          <a:solidFill>
            <a:srgbClr val="A0D16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Domaine public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3E584007-3E3B-BC5B-2838-0A0DCA27F725}"/>
              </a:ext>
            </a:extLst>
          </p:cNvPr>
          <p:cNvSpPr/>
          <p:nvPr/>
        </p:nvSpPr>
        <p:spPr>
          <a:xfrm>
            <a:off x="8670647" y="2758927"/>
            <a:ext cx="1888286" cy="670073"/>
          </a:xfrm>
          <a:prstGeom prst="roundRect">
            <a:avLst/>
          </a:prstGeom>
          <a:solidFill>
            <a:srgbClr val="2C7D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Pièges sélectifs* ET anti-noyade ?</a:t>
            </a:r>
          </a:p>
        </p:txBody>
      </p:sp>
      <p:sp>
        <p:nvSpPr>
          <p:cNvPr id="44" name="Rectangle : avec coins arrondis en diagonale 43">
            <a:extLst>
              <a:ext uri="{FF2B5EF4-FFF2-40B4-BE49-F238E27FC236}">
                <a16:creationId xmlns:a16="http://schemas.microsoft.com/office/drawing/2014/main" id="{6463E2F0-68C6-2E34-9A5E-810994294A1F}"/>
              </a:ext>
            </a:extLst>
          </p:cNvPr>
          <p:cNvSpPr/>
          <p:nvPr/>
        </p:nvSpPr>
        <p:spPr>
          <a:xfrm>
            <a:off x="6327846" y="2843532"/>
            <a:ext cx="1670887" cy="503113"/>
          </a:xfrm>
          <a:prstGeom prst="round2DiagRect">
            <a:avLst/>
          </a:prstGeom>
          <a:solidFill>
            <a:srgbClr val="08857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Autorisation du gestionnaire ?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32BA4117-0366-517F-45EB-2667E76177DA}"/>
              </a:ext>
            </a:extLst>
          </p:cNvPr>
          <p:cNvSpPr/>
          <p:nvPr/>
        </p:nvSpPr>
        <p:spPr>
          <a:xfrm>
            <a:off x="1383311" y="5139797"/>
            <a:ext cx="1941462" cy="503113"/>
          </a:xfrm>
          <a:prstGeom prst="roundRect">
            <a:avLst/>
          </a:prstGeom>
          <a:solidFill>
            <a:srgbClr val="5C687C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Partout ailleurs</a:t>
            </a:r>
          </a:p>
        </p:txBody>
      </p:sp>
      <p:sp>
        <p:nvSpPr>
          <p:cNvPr id="129" name="Rectangle : coins arrondis 128">
            <a:extLst>
              <a:ext uri="{FF2B5EF4-FFF2-40B4-BE49-F238E27FC236}">
                <a16:creationId xmlns:a16="http://schemas.microsoft.com/office/drawing/2014/main" id="{3FDE54E5-DE49-3C64-2747-FA24C3822EEB}"/>
              </a:ext>
            </a:extLst>
          </p:cNvPr>
          <p:cNvSpPr/>
          <p:nvPr/>
        </p:nvSpPr>
        <p:spPr>
          <a:xfrm>
            <a:off x="6327846" y="1938453"/>
            <a:ext cx="1670887" cy="503113"/>
          </a:xfrm>
          <a:prstGeom prst="roundRect">
            <a:avLst/>
          </a:prstGeom>
          <a:ln>
            <a:solidFill>
              <a:srgbClr val="E26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/>
              <a:t>Piégeage interdit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1DBF73B1-635C-E81F-13DA-060BB4DE3D7E}"/>
              </a:ext>
            </a:extLst>
          </p:cNvPr>
          <p:cNvSpPr txBox="1"/>
          <p:nvPr/>
        </p:nvSpPr>
        <p:spPr>
          <a:xfrm>
            <a:off x="2352205" y="2455752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94E58367-C914-48AE-8EC6-8F4F35D7FB20}"/>
              </a:ext>
            </a:extLst>
          </p:cNvPr>
          <p:cNvCxnSpPr>
            <a:cxnSpLocks/>
            <a:stCxn id="22" idx="3"/>
            <a:endCxn id="158" idx="1"/>
          </p:cNvCxnSpPr>
          <p:nvPr/>
        </p:nvCxnSpPr>
        <p:spPr>
          <a:xfrm flipV="1">
            <a:off x="3306078" y="2188323"/>
            <a:ext cx="669956" cy="530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ZoneTexte 132">
            <a:extLst>
              <a:ext uri="{FF2B5EF4-FFF2-40B4-BE49-F238E27FC236}">
                <a16:creationId xmlns:a16="http://schemas.microsoft.com/office/drawing/2014/main" id="{02AE9FC6-C724-5292-26E2-5FE95DB2FEB6}"/>
              </a:ext>
            </a:extLst>
          </p:cNvPr>
          <p:cNvSpPr txBox="1"/>
          <p:nvPr/>
        </p:nvSpPr>
        <p:spPr>
          <a:xfrm>
            <a:off x="3295108" y="1875022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BE221DE8-B328-5996-AD8A-81DA26A538B2}"/>
              </a:ext>
            </a:extLst>
          </p:cNvPr>
          <p:cNvCxnSpPr>
            <a:cxnSpLocks/>
            <a:stCxn id="13" idx="3"/>
            <a:endCxn id="37" idx="1"/>
          </p:cNvCxnSpPr>
          <p:nvPr/>
        </p:nvCxnSpPr>
        <p:spPr>
          <a:xfrm flipV="1">
            <a:off x="3324773" y="3123245"/>
            <a:ext cx="651261" cy="2800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ZoneTexte 136">
            <a:extLst>
              <a:ext uri="{FF2B5EF4-FFF2-40B4-BE49-F238E27FC236}">
                <a16:creationId xmlns:a16="http://schemas.microsoft.com/office/drawing/2014/main" id="{751A918C-7616-E2C7-6FA6-C1C9882ED640}"/>
              </a:ext>
            </a:extLst>
          </p:cNvPr>
          <p:cNvSpPr txBox="1"/>
          <p:nvPr/>
        </p:nvSpPr>
        <p:spPr>
          <a:xfrm>
            <a:off x="3439883" y="2740028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4B15589B-A1CB-B4A9-C211-DE5787CAB6EA}"/>
              </a:ext>
            </a:extLst>
          </p:cNvPr>
          <p:cNvCxnSpPr>
            <a:cxnSpLocks/>
          </p:cNvCxnSpPr>
          <p:nvPr/>
        </p:nvCxnSpPr>
        <p:spPr>
          <a:xfrm>
            <a:off x="5637855" y="3125713"/>
            <a:ext cx="626854" cy="85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1A7845E-7AA1-AFC0-009F-C5DEE2082696}"/>
              </a:ext>
            </a:extLst>
          </p:cNvPr>
          <p:cNvSpPr txBox="1"/>
          <p:nvPr/>
        </p:nvSpPr>
        <p:spPr>
          <a:xfrm>
            <a:off x="5752955" y="2844268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F7312E59-DD94-8BFE-499E-55CD059C07E7}"/>
              </a:ext>
            </a:extLst>
          </p:cNvPr>
          <p:cNvCxnSpPr>
            <a:cxnSpLocks/>
          </p:cNvCxnSpPr>
          <p:nvPr/>
        </p:nvCxnSpPr>
        <p:spPr>
          <a:xfrm>
            <a:off x="7998744" y="3093964"/>
            <a:ext cx="626854" cy="85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AB1D8E8C-37FE-21AD-BBD5-9E58CA03A522}"/>
              </a:ext>
            </a:extLst>
          </p:cNvPr>
          <p:cNvSpPr txBox="1"/>
          <p:nvPr/>
        </p:nvSpPr>
        <p:spPr>
          <a:xfrm>
            <a:off x="8113844" y="2812519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5A59B3F6-B1B1-B365-C1D5-6D30E1E9B5BA}"/>
              </a:ext>
            </a:extLst>
          </p:cNvPr>
          <p:cNvCxnSpPr>
            <a:cxnSpLocks/>
            <a:stCxn id="42" idx="2"/>
            <a:endCxn id="19" idx="0"/>
          </p:cNvCxnSpPr>
          <p:nvPr/>
        </p:nvCxnSpPr>
        <p:spPr>
          <a:xfrm>
            <a:off x="9614790" y="3429000"/>
            <a:ext cx="0" cy="366381"/>
          </a:xfrm>
          <a:prstGeom prst="straightConnector1">
            <a:avLst/>
          </a:prstGeom>
          <a:ln w="19050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ZoneTexte 146">
            <a:extLst>
              <a:ext uri="{FF2B5EF4-FFF2-40B4-BE49-F238E27FC236}">
                <a16:creationId xmlns:a16="http://schemas.microsoft.com/office/drawing/2014/main" id="{6F9D68BB-90B7-65B5-85B0-4EFAEE26E73C}"/>
              </a:ext>
            </a:extLst>
          </p:cNvPr>
          <p:cNvSpPr txBox="1"/>
          <p:nvPr/>
        </p:nvSpPr>
        <p:spPr>
          <a:xfrm>
            <a:off x="7299175" y="2525248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A6A93D0E-D363-6BE7-50BB-7AFB1578C71B}"/>
              </a:ext>
            </a:extLst>
          </p:cNvPr>
          <p:cNvSpPr txBox="1"/>
          <p:nvPr/>
        </p:nvSpPr>
        <p:spPr>
          <a:xfrm>
            <a:off x="4915867" y="3364881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A2E25A58-DB7B-E697-1A15-DBEC4E3C6A14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646921" y="3303445"/>
            <a:ext cx="2952768" cy="732967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E3AC7658-12B7-D727-EE59-E1C28DAEF7D2}"/>
              </a:ext>
            </a:extLst>
          </p:cNvPr>
          <p:cNvCxnSpPr>
            <a:cxnSpLocks/>
            <a:stCxn id="162" idx="2"/>
            <a:endCxn id="161" idx="0"/>
          </p:cNvCxnSpPr>
          <p:nvPr/>
        </p:nvCxnSpPr>
        <p:spPr>
          <a:xfrm>
            <a:off x="4851042" y="5632558"/>
            <a:ext cx="0" cy="379825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D9E95634-253F-48F3-A7B5-BAF73FC74038}"/>
              </a:ext>
            </a:extLst>
          </p:cNvPr>
          <p:cNvCxnSpPr>
            <a:cxnSpLocks/>
          </p:cNvCxnSpPr>
          <p:nvPr/>
        </p:nvCxnSpPr>
        <p:spPr>
          <a:xfrm flipV="1">
            <a:off x="7183173" y="4752812"/>
            <a:ext cx="0" cy="466936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 : coins arrondis 160">
            <a:extLst>
              <a:ext uri="{FF2B5EF4-FFF2-40B4-BE49-F238E27FC236}">
                <a16:creationId xmlns:a16="http://schemas.microsoft.com/office/drawing/2014/main" id="{9693864C-5548-40E4-2CB8-F3931D187530}"/>
              </a:ext>
            </a:extLst>
          </p:cNvPr>
          <p:cNvSpPr/>
          <p:nvPr/>
        </p:nvSpPr>
        <p:spPr>
          <a:xfrm>
            <a:off x="4015599" y="6012384"/>
            <a:ext cx="1670887" cy="483272"/>
          </a:xfrm>
          <a:prstGeom prst="roundRect">
            <a:avLst/>
          </a:prstGeom>
          <a:solidFill>
            <a:srgbClr val="A0D16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Domaine privé</a:t>
            </a:r>
          </a:p>
        </p:txBody>
      </p:sp>
      <p:sp>
        <p:nvSpPr>
          <p:cNvPr id="162" name="Rectangle : coins arrondis 161">
            <a:extLst>
              <a:ext uri="{FF2B5EF4-FFF2-40B4-BE49-F238E27FC236}">
                <a16:creationId xmlns:a16="http://schemas.microsoft.com/office/drawing/2014/main" id="{086CA244-97BC-5DA5-EF7A-D3CEAF32CD80}"/>
              </a:ext>
            </a:extLst>
          </p:cNvPr>
          <p:cNvSpPr/>
          <p:nvPr/>
        </p:nvSpPr>
        <p:spPr>
          <a:xfrm>
            <a:off x="4015599" y="5149286"/>
            <a:ext cx="1670887" cy="483272"/>
          </a:xfrm>
          <a:prstGeom prst="roundRect">
            <a:avLst/>
          </a:prstGeom>
          <a:solidFill>
            <a:srgbClr val="A0D16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Domaine public</a:t>
            </a:r>
          </a:p>
        </p:txBody>
      </p:sp>
      <p:sp>
        <p:nvSpPr>
          <p:cNvPr id="163" name="Rectangle : coins arrondis 162">
            <a:extLst>
              <a:ext uri="{FF2B5EF4-FFF2-40B4-BE49-F238E27FC236}">
                <a16:creationId xmlns:a16="http://schemas.microsoft.com/office/drawing/2014/main" id="{25DA9CCE-E31E-74D1-91DD-F0E97B37197E}"/>
              </a:ext>
            </a:extLst>
          </p:cNvPr>
          <p:cNvSpPr/>
          <p:nvPr/>
        </p:nvSpPr>
        <p:spPr>
          <a:xfrm>
            <a:off x="8684128" y="6035149"/>
            <a:ext cx="1941461" cy="67007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/>
              <a:t>Pièges sélectifs* ET anti-noyade recommandés</a:t>
            </a:r>
          </a:p>
        </p:txBody>
      </p:sp>
      <p:sp>
        <p:nvSpPr>
          <p:cNvPr id="164" name="Rectangle : avec coins arrondis en diagonale 163">
            <a:extLst>
              <a:ext uri="{FF2B5EF4-FFF2-40B4-BE49-F238E27FC236}">
                <a16:creationId xmlns:a16="http://schemas.microsoft.com/office/drawing/2014/main" id="{2B14A4B5-0DC1-95E9-4E96-6E998D931F58}"/>
              </a:ext>
            </a:extLst>
          </p:cNvPr>
          <p:cNvSpPr/>
          <p:nvPr/>
        </p:nvSpPr>
        <p:spPr>
          <a:xfrm>
            <a:off x="6367411" y="5111210"/>
            <a:ext cx="1670887" cy="503113"/>
          </a:xfrm>
          <a:prstGeom prst="round2DiagRect">
            <a:avLst/>
          </a:prstGeom>
          <a:solidFill>
            <a:srgbClr val="08857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Autorisation du gestionnaire ?</a:t>
            </a:r>
          </a:p>
        </p:txBody>
      </p:sp>
      <p:sp>
        <p:nvSpPr>
          <p:cNvPr id="166" name="Rectangle : coins arrondis 165">
            <a:extLst>
              <a:ext uri="{FF2B5EF4-FFF2-40B4-BE49-F238E27FC236}">
                <a16:creationId xmlns:a16="http://schemas.microsoft.com/office/drawing/2014/main" id="{89C07FEA-F959-4620-7F18-A2F40F0AF4C5}"/>
              </a:ext>
            </a:extLst>
          </p:cNvPr>
          <p:cNvSpPr/>
          <p:nvPr/>
        </p:nvSpPr>
        <p:spPr>
          <a:xfrm>
            <a:off x="6379681" y="4206130"/>
            <a:ext cx="1670887" cy="503113"/>
          </a:xfrm>
          <a:prstGeom prst="roundRect">
            <a:avLst/>
          </a:prstGeom>
          <a:ln>
            <a:solidFill>
              <a:srgbClr val="E26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/>
              <a:t>Piégeage interdit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D7B363D0-0F37-7CB9-B0A6-705147B884A8}"/>
              </a:ext>
            </a:extLst>
          </p:cNvPr>
          <p:cNvCxnSpPr>
            <a:cxnSpLocks/>
            <a:stCxn id="53" idx="3"/>
            <a:endCxn id="162" idx="1"/>
          </p:cNvCxnSpPr>
          <p:nvPr/>
        </p:nvCxnSpPr>
        <p:spPr>
          <a:xfrm flipV="1">
            <a:off x="3324773" y="5390922"/>
            <a:ext cx="690826" cy="431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8508644B-4FD7-2779-EA44-F5F3B4A4032E}"/>
              </a:ext>
            </a:extLst>
          </p:cNvPr>
          <p:cNvSpPr txBox="1"/>
          <p:nvPr/>
        </p:nvSpPr>
        <p:spPr>
          <a:xfrm>
            <a:off x="3314555" y="5089573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C008F8C8-63D7-BE65-3B6B-4ABA62589864}"/>
              </a:ext>
            </a:extLst>
          </p:cNvPr>
          <p:cNvCxnSpPr>
            <a:cxnSpLocks/>
          </p:cNvCxnSpPr>
          <p:nvPr/>
        </p:nvCxnSpPr>
        <p:spPr>
          <a:xfrm>
            <a:off x="5677420" y="5393390"/>
            <a:ext cx="626854" cy="85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ZoneTexte 169">
            <a:extLst>
              <a:ext uri="{FF2B5EF4-FFF2-40B4-BE49-F238E27FC236}">
                <a16:creationId xmlns:a16="http://schemas.microsoft.com/office/drawing/2014/main" id="{FFB3FFD0-E474-9450-5CB3-8884B175664C}"/>
              </a:ext>
            </a:extLst>
          </p:cNvPr>
          <p:cNvSpPr txBox="1"/>
          <p:nvPr/>
        </p:nvSpPr>
        <p:spPr>
          <a:xfrm>
            <a:off x="5792520" y="5111945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F89DE673-9396-DC53-73EF-2DF0D4DE986D}"/>
              </a:ext>
            </a:extLst>
          </p:cNvPr>
          <p:cNvCxnSpPr>
            <a:cxnSpLocks/>
          </p:cNvCxnSpPr>
          <p:nvPr/>
        </p:nvCxnSpPr>
        <p:spPr>
          <a:xfrm>
            <a:off x="8038309" y="5361641"/>
            <a:ext cx="626854" cy="85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ZoneTexte 171">
            <a:extLst>
              <a:ext uri="{FF2B5EF4-FFF2-40B4-BE49-F238E27FC236}">
                <a16:creationId xmlns:a16="http://schemas.microsoft.com/office/drawing/2014/main" id="{523160F3-8B27-F09E-D049-B2EBD09F3DA1}"/>
              </a:ext>
            </a:extLst>
          </p:cNvPr>
          <p:cNvSpPr txBox="1"/>
          <p:nvPr/>
        </p:nvSpPr>
        <p:spPr>
          <a:xfrm>
            <a:off x="8153409" y="5080197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2CD42BA9-EADC-0A1E-62AE-14FBC97B1202}"/>
              </a:ext>
            </a:extLst>
          </p:cNvPr>
          <p:cNvSpPr txBox="1"/>
          <p:nvPr/>
        </p:nvSpPr>
        <p:spPr>
          <a:xfrm>
            <a:off x="7178571" y="4785137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B9C8C1CC-633C-468B-2C3A-A25D71ACA88C}"/>
              </a:ext>
            </a:extLst>
          </p:cNvPr>
          <p:cNvSpPr txBox="1"/>
          <p:nvPr/>
        </p:nvSpPr>
        <p:spPr>
          <a:xfrm>
            <a:off x="4922834" y="5621895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CF5D65F6-3AF3-1CAE-AF62-20449664DD60}"/>
              </a:ext>
            </a:extLst>
          </p:cNvPr>
          <p:cNvCxnSpPr>
            <a:cxnSpLocks/>
            <a:stCxn id="161" idx="3"/>
          </p:cNvCxnSpPr>
          <p:nvPr/>
        </p:nvCxnSpPr>
        <p:spPr>
          <a:xfrm flipV="1">
            <a:off x="5686486" y="5596167"/>
            <a:ext cx="2947589" cy="657853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3513C405-ABCC-601D-4F91-3B07F8AC5E02}"/>
              </a:ext>
            </a:extLst>
          </p:cNvPr>
          <p:cNvCxnSpPr>
            <a:cxnSpLocks/>
            <a:stCxn id="13" idx="2"/>
            <a:endCxn id="53" idx="0"/>
          </p:cNvCxnSpPr>
          <p:nvPr/>
        </p:nvCxnSpPr>
        <p:spPr>
          <a:xfrm>
            <a:off x="2354042" y="3377601"/>
            <a:ext cx="0" cy="1762196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ZoneTexte 179">
            <a:extLst>
              <a:ext uri="{FF2B5EF4-FFF2-40B4-BE49-F238E27FC236}">
                <a16:creationId xmlns:a16="http://schemas.microsoft.com/office/drawing/2014/main" id="{28A12BB3-2BA3-BF65-BEA1-54A954033A6F}"/>
              </a:ext>
            </a:extLst>
          </p:cNvPr>
          <p:cNvSpPr txBox="1"/>
          <p:nvPr/>
        </p:nvSpPr>
        <p:spPr>
          <a:xfrm>
            <a:off x="2387387" y="3450189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sp>
        <p:nvSpPr>
          <p:cNvPr id="181" name="ZoneTexte 180">
            <a:extLst>
              <a:ext uri="{FF2B5EF4-FFF2-40B4-BE49-F238E27FC236}">
                <a16:creationId xmlns:a16="http://schemas.microsoft.com/office/drawing/2014/main" id="{63A8A13C-0257-70F6-1E0F-3F95A0D49C7F}"/>
              </a:ext>
            </a:extLst>
          </p:cNvPr>
          <p:cNvSpPr txBox="1"/>
          <p:nvPr/>
        </p:nvSpPr>
        <p:spPr>
          <a:xfrm>
            <a:off x="9268410" y="1076593"/>
            <a:ext cx="2581044" cy="65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19" b="1" dirty="0"/>
              <a:t>Dans tous les cas, il est recommandé de suivre les recommandations de Bruxelles Environnement.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87AD370-E7B7-9FDF-2D5B-AEBFA937C08F}"/>
              </a:ext>
            </a:extLst>
          </p:cNvPr>
          <p:cNvSpPr/>
          <p:nvPr/>
        </p:nvSpPr>
        <p:spPr>
          <a:xfrm>
            <a:off x="8709327" y="5107304"/>
            <a:ext cx="1858083" cy="503113"/>
          </a:xfrm>
          <a:prstGeom prst="roundRect">
            <a:avLst/>
          </a:prstGeom>
          <a:ln>
            <a:solidFill>
              <a:srgbClr val="A0D1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>
                <a:solidFill>
                  <a:srgbClr val="00B050"/>
                </a:solidFill>
              </a:rPr>
              <a:t>Piégeage autorisé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E606F21-8D5A-3323-BF80-DA679A143ABC}"/>
              </a:ext>
            </a:extLst>
          </p:cNvPr>
          <p:cNvCxnSpPr>
            <a:cxnSpLocks/>
          </p:cNvCxnSpPr>
          <p:nvPr/>
        </p:nvCxnSpPr>
        <p:spPr>
          <a:xfrm>
            <a:off x="9680057" y="5605643"/>
            <a:ext cx="0" cy="401297"/>
          </a:xfrm>
          <a:prstGeom prst="straightConnector1">
            <a:avLst/>
          </a:prstGeom>
          <a:ln w="19050">
            <a:solidFill>
              <a:srgbClr val="2C7D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E95DA1C-46EA-3DFF-EE02-FEAA5B962770}"/>
              </a:ext>
            </a:extLst>
          </p:cNvPr>
          <p:cNvCxnSpPr>
            <a:cxnSpLocks/>
            <a:stCxn id="42" idx="0"/>
            <a:endCxn id="129" idx="3"/>
          </p:cNvCxnSpPr>
          <p:nvPr/>
        </p:nvCxnSpPr>
        <p:spPr>
          <a:xfrm flipH="1" flipV="1">
            <a:off x="7998733" y="2190010"/>
            <a:ext cx="1616057" cy="568918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5F35D2B-3BFC-BCBF-0BB3-7536C49F33C4}"/>
              </a:ext>
            </a:extLst>
          </p:cNvPr>
          <p:cNvSpPr/>
          <p:nvPr/>
        </p:nvSpPr>
        <p:spPr>
          <a:xfrm>
            <a:off x="8685749" y="3795381"/>
            <a:ext cx="1858083" cy="503113"/>
          </a:xfrm>
          <a:prstGeom prst="roundRect">
            <a:avLst/>
          </a:prstGeom>
          <a:ln>
            <a:solidFill>
              <a:srgbClr val="A0D1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>
                <a:solidFill>
                  <a:srgbClr val="00B050"/>
                </a:solidFill>
              </a:rPr>
              <a:t>Piégeage autorisé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2CAE12-536C-48AE-A35F-6C5E476E6A62}"/>
              </a:ext>
            </a:extLst>
          </p:cNvPr>
          <p:cNvSpPr txBox="1"/>
          <p:nvPr/>
        </p:nvSpPr>
        <p:spPr>
          <a:xfrm>
            <a:off x="9670612" y="3465168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9A673BC-3523-F184-846F-F4BCABFA9EFE}"/>
              </a:ext>
            </a:extLst>
          </p:cNvPr>
          <p:cNvSpPr txBox="1"/>
          <p:nvPr/>
        </p:nvSpPr>
        <p:spPr>
          <a:xfrm>
            <a:off x="1175745" y="6506276"/>
            <a:ext cx="543770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67" dirty="0"/>
              <a:t>* Sélectivité au regard des espèces qui bénéficient d’une protection limitée (papillons de jour).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DE72B3-8116-536F-0957-4DF5760F73A8}"/>
              </a:ext>
            </a:extLst>
          </p:cNvPr>
          <p:cNvSpPr txBox="1"/>
          <p:nvPr/>
        </p:nvSpPr>
        <p:spPr>
          <a:xfrm>
            <a:off x="9153073" y="2324107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9CDB5E-94CE-E764-4647-0BB0A827FFD3}"/>
              </a:ext>
            </a:extLst>
          </p:cNvPr>
          <p:cNvSpPr txBox="1"/>
          <p:nvPr/>
        </p:nvSpPr>
        <p:spPr>
          <a:xfrm>
            <a:off x="1171505" y="360703"/>
            <a:ext cx="1002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latin typeface="Nunito Bold" pitchFamily="2" charset="0"/>
              </a:rPr>
              <a:t>Arbre décisionnel </a:t>
            </a:r>
            <a:r>
              <a:rPr lang="fr-BE" sz="2800" b="1" dirty="0">
                <a:solidFill>
                  <a:srgbClr val="00A88E"/>
                </a:solidFill>
                <a:latin typeface="Nunito Bold" pitchFamily="2" charset="0"/>
              </a:rPr>
              <a:t>provisoire</a:t>
            </a:r>
            <a:r>
              <a:rPr lang="fr-BE" sz="2800" b="1" dirty="0">
                <a:latin typeface="Nunito Bold" pitchFamily="2" charset="0"/>
              </a:rPr>
              <a:t> concernant le </a:t>
            </a:r>
            <a:r>
              <a:rPr lang="fr-BE" sz="2800" b="1" dirty="0">
                <a:highlight>
                  <a:srgbClr val="E2FEB5"/>
                </a:highlight>
                <a:latin typeface="Nunito Bold" pitchFamily="2" charset="0"/>
              </a:rPr>
              <a:t>piégeage</a:t>
            </a:r>
            <a:r>
              <a:rPr lang="fr-BE" sz="2800" b="1" dirty="0">
                <a:latin typeface="Nunito Bold" pitchFamily="2" charset="0"/>
              </a:rPr>
              <a:t> de frelons asiatiques</a:t>
            </a:r>
          </a:p>
        </p:txBody>
      </p:sp>
    </p:spTree>
    <p:extLst>
      <p:ext uri="{BB962C8B-B14F-4D97-AF65-F5344CB8AC3E}">
        <p14:creationId xmlns:p14="http://schemas.microsoft.com/office/powerpoint/2010/main" val="21293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Pistage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68083"/>
            <a:ext cx="8171046" cy="49088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BE" sz="1600" b="1" dirty="0">
                <a:solidFill>
                  <a:schemeClr val="tx1"/>
                </a:solidFill>
              </a:rPr>
              <a:t>Cadre juridique</a:t>
            </a:r>
            <a:r>
              <a:rPr lang="fr-BE" sz="1600" dirty="0">
                <a:solidFill>
                  <a:schemeClr val="tx1"/>
                </a:solidFill>
              </a:rPr>
              <a:t> lié (i) à la « capture »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[RGP, RRP]</a:t>
            </a:r>
            <a:r>
              <a:rPr lang="fr-BE" sz="1600" dirty="0">
                <a:solidFill>
                  <a:schemeClr val="tx1"/>
                </a:solidFill>
              </a:rPr>
              <a:t> et (ii) à la « détention/transport » de frelons asiatiques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[Reg UE].</a:t>
            </a:r>
            <a:r>
              <a:rPr lang="fr-BE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dirty="0">
                <a:solidFill>
                  <a:schemeClr val="tx1"/>
                </a:solidFill>
              </a:rPr>
              <a:t>En réserves, lié (iii) au dérangement de la faune sauvage et/ou (iv) aux sorties de chemins dans les réserves </a:t>
            </a:r>
            <a:r>
              <a:rPr lang="fr-BE" sz="1600" dirty="0">
                <a:solidFill>
                  <a:schemeClr val="bg1">
                    <a:lumMod val="65000"/>
                  </a:schemeClr>
                </a:solidFill>
              </a:rPr>
              <a:t>[Ordonnance Nature]</a:t>
            </a:r>
            <a:endParaRPr lang="fr-BE" sz="16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BE" sz="1600" i="1" dirty="0">
                <a:solidFill>
                  <a:schemeClr val="tx1"/>
                </a:solidFill>
              </a:rPr>
              <a:t>Dans le cadre d’une méthode de gestion, l’</a:t>
            </a:r>
            <a:r>
              <a:rPr lang="fr-BE" sz="1600" i="1" dirty="0" err="1">
                <a:solidFill>
                  <a:schemeClr val="tx1"/>
                </a:solidFill>
              </a:rPr>
              <a:t>appâtage</a:t>
            </a:r>
            <a:r>
              <a:rPr lang="fr-BE" sz="1600" i="1" dirty="0">
                <a:solidFill>
                  <a:schemeClr val="tx1"/>
                </a:solidFill>
              </a:rPr>
              <a:t> n’est pas considéré comme « nourrissage ».</a:t>
            </a:r>
          </a:p>
          <a:p>
            <a:pPr marL="0" indent="0">
              <a:lnSpc>
                <a:spcPct val="110000"/>
              </a:lnSpc>
              <a:buNone/>
            </a:pPr>
            <a:endParaRPr lang="fr-BE" sz="2200" dirty="0">
              <a:solidFill>
                <a:schemeClr val="tx1"/>
              </a:solidFill>
              <a:highlight>
                <a:srgbClr val="E2FEB5"/>
              </a:highlight>
              <a:latin typeface="Nunito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E2FEB5"/>
                </a:highlight>
                <a:latin typeface="Nunito" pitchFamily="2" charset="0"/>
              </a:rPr>
              <a:t>Autorisé dans les terrains privés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BDCDC5"/>
                </a:highlight>
                <a:latin typeface="Nunito" pitchFamily="2" charset="0"/>
              </a:rPr>
              <a:t>Soumis à autorisation du gestionnaire dans les espaces publics</a:t>
            </a:r>
            <a:endParaRPr lang="fr-BE" sz="1800" dirty="0">
              <a:solidFill>
                <a:schemeClr val="tx1"/>
              </a:solidFill>
              <a:highlight>
                <a:srgbClr val="BDCDC5"/>
              </a:highlight>
              <a:latin typeface="Nunito" pitchFamily="2" charset="0"/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9FCB8A"/>
                </a:highlight>
                <a:latin typeface="Nunito" pitchFamily="2" charset="0"/>
                <a:sym typeface="Wingdings" panose="05000000000000000000" pitchFamily="2" charset="2"/>
              </a:rPr>
              <a:t> Déplacement de frelons est </a:t>
            </a:r>
            <a:r>
              <a:rPr lang="fr-BE" sz="1800" dirty="0">
                <a:solidFill>
                  <a:schemeClr val="tx1"/>
                </a:solidFill>
                <a:highlight>
                  <a:srgbClr val="9FCB8A"/>
                </a:highlight>
                <a:latin typeface="Nunito" pitchFamily="2" charset="0"/>
              </a:rPr>
              <a:t>toléré s’il s’agit </a:t>
            </a:r>
            <a:r>
              <a:rPr lang="fr-BE" sz="1800" u="sng" dirty="0">
                <a:solidFill>
                  <a:schemeClr val="tx1"/>
                </a:solidFill>
                <a:highlight>
                  <a:srgbClr val="9FCB8A"/>
                </a:highlight>
                <a:latin typeface="Nunito" pitchFamily="2" charset="0"/>
              </a:rPr>
              <a:t>d’ouvrières</a:t>
            </a:r>
            <a:r>
              <a:rPr lang="fr-BE" sz="1800" dirty="0">
                <a:solidFill>
                  <a:schemeClr val="tx1"/>
                </a:solidFill>
                <a:highlight>
                  <a:srgbClr val="9FCB8A"/>
                </a:highlight>
                <a:latin typeface="Nunito" pitchFamily="2" charset="0"/>
              </a:rPr>
              <a:t> (majorité des cas)</a:t>
            </a:r>
            <a:endParaRPr lang="fr-BE" sz="2200" dirty="0">
              <a:solidFill>
                <a:schemeClr val="tx1"/>
              </a:solidFill>
              <a:highlight>
                <a:srgbClr val="9FCB8A"/>
              </a:highlight>
              <a:latin typeface="Nunito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BE" sz="1800" dirty="0">
              <a:solidFill>
                <a:schemeClr val="tx1"/>
              </a:solidFill>
              <a:highlight>
                <a:srgbClr val="BDCDC5"/>
              </a:highlight>
              <a:latin typeface="Nunito" pitchFamily="2" charset="0"/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FF0000"/>
                </a:highlight>
                <a:latin typeface="Nunito" pitchFamily="2" charset="0"/>
                <a:sym typeface="Wingdings" panose="05000000000000000000" pitchFamily="2" charset="2"/>
              </a:rPr>
              <a:t>Pistage interdit (sauf dérogation) en réserves naturelles et forestières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i="1" dirty="0">
                <a:solidFill>
                  <a:schemeClr val="bg1">
                    <a:lumMod val="65000"/>
                  </a:schemeClr>
                </a:solidFill>
                <a:latin typeface="Nunito" pitchFamily="2" charset="0"/>
                <a:sym typeface="Wingdings" panose="05000000000000000000" pitchFamily="2" charset="2"/>
              </a:rPr>
              <a:t>Attention notamment aux accès, sorties des chemins, etc.</a:t>
            </a:r>
          </a:p>
          <a:p>
            <a:pPr marL="0" indent="0">
              <a:lnSpc>
                <a:spcPct val="110000"/>
              </a:lnSpc>
              <a:buNone/>
            </a:pPr>
            <a:endParaRPr lang="fr-BE" sz="1800" u="sng" dirty="0">
              <a:solidFill>
                <a:srgbClr val="2D7DAE"/>
              </a:solidFill>
              <a:latin typeface="Nunito SemiBold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84CA8E-7313-3CF8-85B7-17DAACFB3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59" y="1195892"/>
            <a:ext cx="2702624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4B01991-16A8-12D2-E6E4-C6EE4BFC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58" y="3044964"/>
            <a:ext cx="2702624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FF0C54F-07BC-61C1-0ACB-6C0E8A60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58" y="4906115"/>
            <a:ext cx="2702623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DDA8AB-E3A5-E7A3-9B99-9D444C689AA7}"/>
              </a:ext>
            </a:extLst>
          </p:cNvPr>
          <p:cNvSpPr txBox="1"/>
          <p:nvPr/>
        </p:nvSpPr>
        <p:spPr>
          <a:xfrm rot="16200000">
            <a:off x="11811475" y="4321194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INBO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20C090-919C-5DD2-8B3E-F4C0080DD4FA}"/>
              </a:ext>
            </a:extLst>
          </p:cNvPr>
          <p:cNvSpPr txBox="1"/>
          <p:nvPr/>
        </p:nvSpPr>
        <p:spPr>
          <a:xfrm rot="16200000">
            <a:off x="11811475" y="2384356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INBO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BD10F5-309B-8B46-0D9C-D183473C7C0D}"/>
              </a:ext>
            </a:extLst>
          </p:cNvPr>
          <p:cNvSpPr txBox="1"/>
          <p:nvPr/>
        </p:nvSpPr>
        <p:spPr>
          <a:xfrm rot="16200000">
            <a:off x="11811475" y="6170266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INBO</a:t>
            </a:r>
          </a:p>
        </p:txBody>
      </p:sp>
    </p:spTree>
    <p:extLst>
      <p:ext uri="{BB962C8B-B14F-4D97-AF65-F5344CB8AC3E}">
        <p14:creationId xmlns:p14="http://schemas.microsoft.com/office/powerpoint/2010/main" val="2989903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Perspectives 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BE" b="1" dirty="0">
                <a:solidFill>
                  <a:srgbClr val="2B7DAF"/>
                </a:solidFill>
              </a:rPr>
              <a:t>Etudes peu concluantes sur l’efficacité des démarches sur la dynamique de population (jusqu’à présent) – sélectivité* des pièges s’améliore </a:t>
            </a:r>
          </a:p>
          <a:p>
            <a:pPr marL="0" indent="0">
              <a:buNone/>
            </a:pPr>
            <a:r>
              <a:rPr lang="fr-BE" dirty="0"/>
              <a:t>Inquiétudes sur l’impact des pratiques de piégeage non encadrées (by-catch)</a:t>
            </a:r>
          </a:p>
          <a:p>
            <a:pPr marL="0" indent="0">
              <a:buNone/>
            </a:pPr>
            <a:r>
              <a:rPr lang="fr-BE" dirty="0"/>
              <a:t>Inquiétudes </a:t>
            </a:r>
            <a:r>
              <a:rPr lang="fr-BE" i="1" dirty="0"/>
              <a:t>moindres</a:t>
            </a:r>
            <a:r>
              <a:rPr lang="fr-BE" dirty="0"/>
              <a:t> si bonnes pratiques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b="1" dirty="0">
                <a:solidFill>
                  <a:srgbClr val="2B7DAF"/>
                </a:solidFill>
              </a:rPr>
              <a:t>Rapport effort/effet reste défavorable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BE" dirty="0"/>
              <a:t>ne justifie pas une prise en charge par les autorités (idem pistage)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Encadrement des démarches volontaires piégeage/pistage sous forme de </a:t>
            </a:r>
            <a:r>
              <a:rPr lang="fr-BE" b="1" dirty="0">
                <a:solidFill>
                  <a:srgbClr val="2B7DAF"/>
                </a:solidFill>
              </a:rPr>
              <a:t>guidances pour les pouvoirs locaux</a:t>
            </a:r>
          </a:p>
          <a:p>
            <a:pPr marL="457200" lvl="1" indent="0">
              <a:buNone/>
            </a:pPr>
            <a:endParaRPr lang="fr-B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r-BE" dirty="0">
                <a:sym typeface="Wingdings" panose="05000000000000000000" pitchFamily="2" charset="2"/>
              </a:rPr>
              <a:t> En cours de finalisation</a:t>
            </a:r>
            <a:endParaRPr lang="fr-BE" dirty="0"/>
          </a:p>
          <a:p>
            <a:pPr marL="0" indent="0">
              <a:buNone/>
            </a:pPr>
            <a:endParaRPr lang="fr-BE" b="1" dirty="0"/>
          </a:p>
          <a:p>
            <a:pPr marL="0" indent="0">
              <a:lnSpc>
                <a:spcPct val="110000"/>
              </a:lnSpc>
              <a:buNone/>
            </a:pPr>
            <a:r>
              <a:rPr lang="fr-BE" dirty="0"/>
              <a:t>En attendant l’entrée en vigueur de </a:t>
            </a:r>
            <a:r>
              <a:rPr lang="fr-BE" u="sng" dirty="0"/>
              <a:t>l’ordonnance EEE </a:t>
            </a:r>
            <a:r>
              <a:rPr lang="fr-BE" dirty="0"/>
              <a:t>et/ou l’approbation d’une </a:t>
            </a:r>
            <a:r>
              <a:rPr lang="fr-BE" u="sng" dirty="0"/>
              <a:t>stratégie de gestion régionale </a:t>
            </a:r>
            <a:r>
              <a:rPr lang="fr-BE" dirty="0"/>
              <a:t>intégrée</a:t>
            </a:r>
          </a:p>
          <a:p>
            <a:pPr marL="0" indent="0">
              <a:lnSpc>
                <a:spcPct val="110000"/>
              </a:lnSpc>
              <a:buNone/>
            </a:pPr>
            <a:endParaRPr lang="fr-BE" dirty="0"/>
          </a:p>
          <a:p>
            <a:pPr lvl="1">
              <a:buFont typeface="Wingdings" panose="05000000000000000000" pitchFamily="2" charset="2"/>
              <a:buChar char="Ø"/>
            </a:pPr>
            <a:endParaRPr lang="fr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93669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BE340FEB-5626-22C5-59CE-78AE5C87659C}"/>
              </a:ext>
            </a:extLst>
          </p:cNvPr>
          <p:cNvCxnSpPr>
            <a:cxnSpLocks/>
            <a:stCxn id="37" idx="2"/>
            <a:endCxn id="17" idx="0"/>
          </p:cNvCxnSpPr>
          <p:nvPr/>
        </p:nvCxnSpPr>
        <p:spPr>
          <a:xfrm>
            <a:off x="4811478" y="3698792"/>
            <a:ext cx="0" cy="429896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F1D39748-42D2-EC8B-5A8B-399763366C8A}"/>
              </a:ext>
            </a:extLst>
          </p:cNvPr>
          <p:cNvCxnSpPr>
            <a:cxnSpLocks/>
            <a:stCxn id="44" idx="3"/>
            <a:endCxn id="129" idx="2"/>
          </p:cNvCxnSpPr>
          <p:nvPr/>
        </p:nvCxnSpPr>
        <p:spPr>
          <a:xfrm flipV="1">
            <a:off x="7163290" y="2775476"/>
            <a:ext cx="0" cy="401967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9F270E1C-CE2E-633C-5FC4-23BD4857F866}"/>
              </a:ext>
            </a:extLst>
          </p:cNvPr>
          <p:cNvCxnSpPr>
            <a:cxnSpLocks/>
            <a:stCxn id="22" idx="2"/>
            <a:endCxn id="13" idx="0"/>
          </p:cNvCxnSpPr>
          <p:nvPr/>
        </p:nvCxnSpPr>
        <p:spPr>
          <a:xfrm>
            <a:off x="2350369" y="2540428"/>
            <a:ext cx="3674" cy="667972"/>
          </a:xfrm>
          <a:prstGeom prst="straightConnector1">
            <a:avLst/>
          </a:prstGeom>
          <a:ln w="28575">
            <a:solidFill>
              <a:srgbClr val="E26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1CE7EFB-835C-6F42-EAE2-9BC25D3FD8F1}"/>
              </a:ext>
            </a:extLst>
          </p:cNvPr>
          <p:cNvSpPr/>
          <p:nvPr/>
        </p:nvSpPr>
        <p:spPr>
          <a:xfrm>
            <a:off x="1394658" y="2037315"/>
            <a:ext cx="1911421" cy="503113"/>
          </a:xfrm>
          <a:prstGeom prst="roundRect">
            <a:avLst/>
          </a:prstGeom>
          <a:solidFill>
            <a:srgbClr val="5C687C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Réserve naturelle ou forestière</a:t>
            </a:r>
          </a:p>
        </p:txBody>
      </p:sp>
      <p:sp>
        <p:nvSpPr>
          <p:cNvPr id="158" name="Rectangle : coins arrondis 157">
            <a:extLst>
              <a:ext uri="{FF2B5EF4-FFF2-40B4-BE49-F238E27FC236}">
                <a16:creationId xmlns:a16="http://schemas.microsoft.com/office/drawing/2014/main" id="{63D7F179-BC3A-D795-6B7E-28438D932B58}"/>
              </a:ext>
            </a:extLst>
          </p:cNvPr>
          <p:cNvSpPr/>
          <p:nvPr/>
        </p:nvSpPr>
        <p:spPr>
          <a:xfrm>
            <a:off x="3976034" y="2032006"/>
            <a:ext cx="1670887" cy="503113"/>
          </a:xfrm>
          <a:prstGeom prst="roundRect">
            <a:avLst/>
          </a:prstGeom>
          <a:ln>
            <a:solidFill>
              <a:srgbClr val="E26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/>
              <a:t>Pistage interdit, sauf dérogation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DA28345-135C-F9C0-E14D-925BF02D5C54}"/>
              </a:ext>
            </a:extLst>
          </p:cNvPr>
          <p:cNvSpPr txBox="1"/>
          <p:nvPr/>
        </p:nvSpPr>
        <p:spPr>
          <a:xfrm>
            <a:off x="1171505" y="360703"/>
            <a:ext cx="1002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latin typeface="Nunito Bold" pitchFamily="2" charset="0"/>
              </a:rPr>
              <a:t>Arbre décisionnel </a:t>
            </a:r>
            <a:r>
              <a:rPr lang="fr-BE" sz="2800" b="1" dirty="0">
                <a:solidFill>
                  <a:srgbClr val="00A88E"/>
                </a:solidFill>
                <a:latin typeface="Nunito Bold" pitchFamily="2" charset="0"/>
              </a:rPr>
              <a:t>provisoire</a:t>
            </a:r>
            <a:r>
              <a:rPr lang="fr-BE" sz="2800" b="1" dirty="0">
                <a:latin typeface="Nunito Bold" pitchFamily="2" charset="0"/>
              </a:rPr>
              <a:t> concernant le </a:t>
            </a:r>
            <a:r>
              <a:rPr lang="fr-BE" sz="2800" b="1" dirty="0">
                <a:highlight>
                  <a:srgbClr val="E2FEB5"/>
                </a:highlight>
                <a:latin typeface="Nunito Bold" pitchFamily="2" charset="0"/>
              </a:rPr>
              <a:t>pistage</a:t>
            </a:r>
            <a:r>
              <a:rPr lang="fr-BE" sz="2800" b="1" dirty="0">
                <a:latin typeface="Nunito Bold" pitchFamily="2" charset="0"/>
              </a:rPr>
              <a:t> de frelons asiatiques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ECECB57-DC52-91E6-7979-7D8B31339929}"/>
              </a:ext>
            </a:extLst>
          </p:cNvPr>
          <p:cNvSpPr/>
          <p:nvPr/>
        </p:nvSpPr>
        <p:spPr>
          <a:xfrm>
            <a:off x="1383312" y="3208400"/>
            <a:ext cx="1941462" cy="503113"/>
          </a:xfrm>
          <a:prstGeom prst="roundRect">
            <a:avLst/>
          </a:prstGeom>
          <a:solidFill>
            <a:srgbClr val="5C687C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Partout ailleurs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ACA6AA-FC7F-0026-B2F8-09A23420DA5C}"/>
              </a:ext>
            </a:extLst>
          </p:cNvPr>
          <p:cNvSpPr/>
          <p:nvPr/>
        </p:nvSpPr>
        <p:spPr>
          <a:xfrm>
            <a:off x="3976034" y="4128688"/>
            <a:ext cx="1670887" cy="483272"/>
          </a:xfrm>
          <a:prstGeom prst="roundRect">
            <a:avLst/>
          </a:prstGeom>
          <a:solidFill>
            <a:srgbClr val="A0D16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Domaine privé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F29A320-6449-02ED-CFBC-0FD2CA77B01F}"/>
              </a:ext>
            </a:extLst>
          </p:cNvPr>
          <p:cNvSpPr/>
          <p:nvPr/>
        </p:nvSpPr>
        <p:spPr>
          <a:xfrm>
            <a:off x="3976034" y="3215520"/>
            <a:ext cx="1670887" cy="483272"/>
          </a:xfrm>
          <a:prstGeom prst="roundRect">
            <a:avLst/>
          </a:prstGeom>
          <a:solidFill>
            <a:srgbClr val="A0D16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Domaine public</a:t>
            </a:r>
          </a:p>
        </p:txBody>
      </p:sp>
      <p:sp>
        <p:nvSpPr>
          <p:cNvPr id="44" name="Rectangle : avec coins arrondis en diagonale 43">
            <a:extLst>
              <a:ext uri="{FF2B5EF4-FFF2-40B4-BE49-F238E27FC236}">
                <a16:creationId xmlns:a16="http://schemas.microsoft.com/office/drawing/2014/main" id="{6463E2F0-68C6-2E34-9A5E-810994294A1F}"/>
              </a:ext>
            </a:extLst>
          </p:cNvPr>
          <p:cNvSpPr/>
          <p:nvPr/>
        </p:nvSpPr>
        <p:spPr>
          <a:xfrm>
            <a:off x="6327846" y="3177444"/>
            <a:ext cx="1670887" cy="503113"/>
          </a:xfrm>
          <a:prstGeom prst="round2DiagRect">
            <a:avLst/>
          </a:prstGeom>
          <a:solidFill>
            <a:srgbClr val="08857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372" dirty="0"/>
              <a:t>Autorisation du gestionnaire ?</a:t>
            </a:r>
          </a:p>
        </p:txBody>
      </p:sp>
      <p:sp>
        <p:nvSpPr>
          <p:cNvPr id="129" name="Rectangle : coins arrondis 128">
            <a:extLst>
              <a:ext uri="{FF2B5EF4-FFF2-40B4-BE49-F238E27FC236}">
                <a16:creationId xmlns:a16="http://schemas.microsoft.com/office/drawing/2014/main" id="{3FDE54E5-DE49-3C64-2747-FA24C3822EEB}"/>
              </a:ext>
            </a:extLst>
          </p:cNvPr>
          <p:cNvSpPr/>
          <p:nvPr/>
        </p:nvSpPr>
        <p:spPr>
          <a:xfrm>
            <a:off x="6327846" y="2272364"/>
            <a:ext cx="1670887" cy="503113"/>
          </a:xfrm>
          <a:prstGeom prst="roundRect">
            <a:avLst/>
          </a:prstGeom>
          <a:ln>
            <a:solidFill>
              <a:srgbClr val="E26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/>
              <a:t>Pistage interdit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1DBF73B1-635C-E81F-13DA-060BB4DE3D7E}"/>
              </a:ext>
            </a:extLst>
          </p:cNvPr>
          <p:cNvSpPr txBox="1"/>
          <p:nvPr/>
        </p:nvSpPr>
        <p:spPr>
          <a:xfrm>
            <a:off x="2352205" y="2550992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94E58367-C914-48AE-8EC6-8F4F35D7FB20}"/>
              </a:ext>
            </a:extLst>
          </p:cNvPr>
          <p:cNvCxnSpPr>
            <a:cxnSpLocks/>
            <a:stCxn id="22" idx="3"/>
            <a:endCxn id="158" idx="1"/>
          </p:cNvCxnSpPr>
          <p:nvPr/>
        </p:nvCxnSpPr>
        <p:spPr>
          <a:xfrm flipV="1">
            <a:off x="3306079" y="2283563"/>
            <a:ext cx="669956" cy="530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ZoneTexte 132">
            <a:extLst>
              <a:ext uri="{FF2B5EF4-FFF2-40B4-BE49-F238E27FC236}">
                <a16:creationId xmlns:a16="http://schemas.microsoft.com/office/drawing/2014/main" id="{02AE9FC6-C724-5292-26E2-5FE95DB2FEB6}"/>
              </a:ext>
            </a:extLst>
          </p:cNvPr>
          <p:cNvSpPr txBox="1"/>
          <p:nvPr/>
        </p:nvSpPr>
        <p:spPr>
          <a:xfrm>
            <a:off x="3295109" y="1970263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BE221DE8-B328-5996-AD8A-81DA26A538B2}"/>
              </a:ext>
            </a:extLst>
          </p:cNvPr>
          <p:cNvCxnSpPr>
            <a:cxnSpLocks/>
            <a:stCxn id="13" idx="3"/>
            <a:endCxn id="37" idx="1"/>
          </p:cNvCxnSpPr>
          <p:nvPr/>
        </p:nvCxnSpPr>
        <p:spPr>
          <a:xfrm flipV="1">
            <a:off x="3324773" y="3457156"/>
            <a:ext cx="651261" cy="2800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ZoneTexte 136">
            <a:extLst>
              <a:ext uri="{FF2B5EF4-FFF2-40B4-BE49-F238E27FC236}">
                <a16:creationId xmlns:a16="http://schemas.microsoft.com/office/drawing/2014/main" id="{751A918C-7616-E2C7-6FA6-C1C9882ED640}"/>
              </a:ext>
            </a:extLst>
          </p:cNvPr>
          <p:cNvSpPr txBox="1"/>
          <p:nvPr/>
        </p:nvSpPr>
        <p:spPr>
          <a:xfrm>
            <a:off x="3439884" y="3073939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4B15589B-A1CB-B4A9-C211-DE5787CAB6EA}"/>
              </a:ext>
            </a:extLst>
          </p:cNvPr>
          <p:cNvCxnSpPr>
            <a:cxnSpLocks/>
          </p:cNvCxnSpPr>
          <p:nvPr/>
        </p:nvCxnSpPr>
        <p:spPr>
          <a:xfrm>
            <a:off x="5637856" y="3459624"/>
            <a:ext cx="626854" cy="85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1A7845E-7AA1-AFC0-009F-C5DEE2082696}"/>
              </a:ext>
            </a:extLst>
          </p:cNvPr>
          <p:cNvSpPr txBox="1"/>
          <p:nvPr/>
        </p:nvSpPr>
        <p:spPr>
          <a:xfrm>
            <a:off x="5752955" y="3178179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F7312E59-DD94-8BFE-499E-55CD059C07E7}"/>
              </a:ext>
            </a:extLst>
          </p:cNvPr>
          <p:cNvCxnSpPr>
            <a:cxnSpLocks/>
          </p:cNvCxnSpPr>
          <p:nvPr/>
        </p:nvCxnSpPr>
        <p:spPr>
          <a:xfrm>
            <a:off x="7998744" y="3427875"/>
            <a:ext cx="626854" cy="858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AB1D8E8C-37FE-21AD-BBD5-9E58CA03A522}"/>
              </a:ext>
            </a:extLst>
          </p:cNvPr>
          <p:cNvSpPr txBox="1"/>
          <p:nvPr/>
        </p:nvSpPr>
        <p:spPr>
          <a:xfrm>
            <a:off x="8113844" y="3146430"/>
            <a:ext cx="8602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oui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6F9D68BB-90B7-65B5-85B0-4EFAEE26E73C}"/>
              </a:ext>
            </a:extLst>
          </p:cNvPr>
          <p:cNvSpPr txBox="1"/>
          <p:nvPr/>
        </p:nvSpPr>
        <p:spPr>
          <a:xfrm>
            <a:off x="7299175" y="2859159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A6A93D0E-D363-6BE7-50BB-7AFB1578C71B}"/>
              </a:ext>
            </a:extLst>
          </p:cNvPr>
          <p:cNvSpPr txBox="1"/>
          <p:nvPr/>
        </p:nvSpPr>
        <p:spPr>
          <a:xfrm>
            <a:off x="4915867" y="3698792"/>
            <a:ext cx="463588" cy="303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372" dirty="0">
                <a:solidFill>
                  <a:srgbClr val="5C687C"/>
                </a:solidFill>
              </a:rPr>
              <a:t>non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A2E25A58-DB7B-E697-1A15-DBEC4E3C6A14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646921" y="3637357"/>
            <a:ext cx="2952768" cy="732967"/>
          </a:xfrm>
          <a:prstGeom prst="straightConnector1">
            <a:avLst/>
          </a:prstGeom>
          <a:ln w="28575">
            <a:solidFill>
              <a:srgbClr val="A0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5F35D2B-3BFC-BCBF-0BB3-7536C49F33C4}"/>
              </a:ext>
            </a:extLst>
          </p:cNvPr>
          <p:cNvSpPr/>
          <p:nvPr/>
        </p:nvSpPr>
        <p:spPr>
          <a:xfrm>
            <a:off x="8675652" y="3195679"/>
            <a:ext cx="1858083" cy="503113"/>
          </a:xfrm>
          <a:prstGeom prst="roundRect">
            <a:avLst/>
          </a:prstGeom>
          <a:ln>
            <a:solidFill>
              <a:srgbClr val="A0D1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372" dirty="0">
                <a:solidFill>
                  <a:srgbClr val="00B050"/>
                </a:solidFill>
              </a:rPr>
              <a:t>Pistage autorisé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7142E0F-0CE5-5CCC-3F5A-4BB715FCAC8A}"/>
              </a:ext>
            </a:extLst>
          </p:cNvPr>
          <p:cNvSpPr/>
          <p:nvPr/>
        </p:nvSpPr>
        <p:spPr>
          <a:xfrm>
            <a:off x="8675652" y="4128688"/>
            <a:ext cx="1883280" cy="67007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219" dirty="0"/>
              <a:t>Application des bonnes pratiques (recommandée)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1159888-ED76-7F91-D320-B7BB8769BB86}"/>
              </a:ext>
            </a:extLst>
          </p:cNvPr>
          <p:cNvCxnSpPr>
            <a:cxnSpLocks/>
          </p:cNvCxnSpPr>
          <p:nvPr/>
        </p:nvCxnSpPr>
        <p:spPr>
          <a:xfrm>
            <a:off x="9624499" y="3717974"/>
            <a:ext cx="0" cy="401297"/>
          </a:xfrm>
          <a:prstGeom prst="straightConnector1">
            <a:avLst/>
          </a:prstGeom>
          <a:ln w="19050">
            <a:solidFill>
              <a:srgbClr val="2C7D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9BDF9F06-7A5D-1F09-AF13-171A51349BD5}"/>
              </a:ext>
            </a:extLst>
          </p:cNvPr>
          <p:cNvSpPr txBox="1"/>
          <p:nvPr/>
        </p:nvSpPr>
        <p:spPr>
          <a:xfrm>
            <a:off x="9268410" y="1076593"/>
            <a:ext cx="2581044" cy="65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19" b="1" dirty="0"/>
              <a:t>Dans tous les cas, il est recommandé de suivre les recommandations de Bruxelles Environnement.</a:t>
            </a:r>
          </a:p>
        </p:txBody>
      </p:sp>
    </p:spTree>
    <p:extLst>
      <p:ext uri="{BB962C8B-B14F-4D97-AF65-F5344CB8AC3E}">
        <p14:creationId xmlns:p14="http://schemas.microsoft.com/office/powerpoint/2010/main" val="441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Protection des ruches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68083"/>
            <a:ext cx="8171046" cy="49088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BE" sz="2200" b="1" dirty="0">
                <a:solidFill>
                  <a:srgbClr val="2B7DAF"/>
                </a:solidFill>
              </a:rPr>
              <a:t>Protection physique (muselières &amp; assimilé)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E2FEB5"/>
                </a:highlight>
              </a:rPr>
              <a:t>Autorisé/recommandé partout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BDCDC5"/>
                </a:highlight>
                <a:sym typeface="Wingdings" panose="05000000000000000000" pitchFamily="2" charset="2"/>
              </a:rPr>
              <a:t>Grandes structures/tentes en espace public – autorisation du gestionnaire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6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Permis d’urbanisme en sites classés ?</a:t>
            </a:r>
          </a:p>
          <a:p>
            <a:pPr marL="0" indent="0">
              <a:lnSpc>
                <a:spcPct val="110000"/>
              </a:lnSpc>
              <a:buNone/>
            </a:pPr>
            <a:endParaRPr lang="fr-BE" sz="2200" b="1" dirty="0">
              <a:solidFill>
                <a:srgbClr val="2B7DAF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BE" sz="2200" b="1" dirty="0">
                <a:solidFill>
                  <a:srgbClr val="2B7DAF"/>
                </a:solidFill>
                <a:sym typeface="Wingdings" panose="05000000000000000000" pitchFamily="2" charset="2"/>
              </a:rPr>
              <a:t>Harpes électriques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700" dirty="0">
                <a:solidFill>
                  <a:schemeClr val="tx1"/>
                </a:solidFill>
              </a:rPr>
              <a:t>Problématique liée à la sélectivité* par rapport à des insectes qui font l’objet d’une protection géographiquement limitée [Ordonnance Nature].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E2FEB5"/>
                </a:highlight>
                <a:sym typeface="Wingdings" panose="05000000000000000000" pitchFamily="2" charset="2"/>
              </a:rPr>
              <a:t>Autorisé sauf exceptions/conditions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BDCDC5"/>
                </a:highlight>
                <a:sym typeface="Wingdings" panose="05000000000000000000" pitchFamily="2" charset="2"/>
              </a:rPr>
              <a:t>Pas de réservoir d’eau* en zones d’espaces verts au PRAS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BE" sz="1800" dirty="0">
                <a:solidFill>
                  <a:schemeClr val="tx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Interdiction en réserves naturelles et forestières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B01991-16A8-12D2-E6E4-C6EE4BFC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58" y="3044964"/>
            <a:ext cx="2702624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DDA8AB-E3A5-E7A3-9B99-9D444C689AA7}"/>
              </a:ext>
            </a:extLst>
          </p:cNvPr>
          <p:cNvSpPr txBox="1"/>
          <p:nvPr/>
        </p:nvSpPr>
        <p:spPr>
          <a:xfrm rot="16200000">
            <a:off x="11744149" y="4321194"/>
            <a:ext cx="726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fr-BE" sz="1000" dirty="0" err="1">
                <a:solidFill>
                  <a:schemeClr val="bg1">
                    <a:lumMod val="75000"/>
                  </a:schemeClr>
                </a:solidFill>
              </a:rPr>
              <a:t>Domapi</a:t>
            </a:r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20C090-919C-5DD2-8B3E-F4C0080DD4FA}"/>
              </a:ext>
            </a:extLst>
          </p:cNvPr>
          <p:cNvSpPr txBox="1"/>
          <p:nvPr/>
        </p:nvSpPr>
        <p:spPr>
          <a:xfrm rot="16200000">
            <a:off x="11752965" y="2384356"/>
            <a:ext cx="708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</a:t>
            </a:r>
            <a:r>
              <a:rPr lang="fr-BE" sz="1000" dirty="0" err="1">
                <a:solidFill>
                  <a:schemeClr val="bg1">
                    <a:lumMod val="75000"/>
                  </a:schemeClr>
                </a:solidFill>
              </a:rPr>
              <a:t>Mellapi</a:t>
            </a:r>
            <a:endParaRPr lang="fr-B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BD10F5-309B-8B46-0D9C-D183473C7C0D}"/>
              </a:ext>
            </a:extLst>
          </p:cNvPr>
          <p:cNvSpPr txBox="1"/>
          <p:nvPr/>
        </p:nvSpPr>
        <p:spPr>
          <a:xfrm rot="16200000">
            <a:off x="11655984" y="6170266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>
                    <a:lumMod val="75000"/>
                  </a:schemeClr>
                </a:solidFill>
              </a:rPr>
              <a:t>© Casimir444</a:t>
            </a:r>
          </a:p>
        </p:txBody>
      </p:sp>
      <p:pic>
        <p:nvPicPr>
          <p:cNvPr id="3074" name="Picture 2" descr="Harpe électrique entre deux ruches.">
            <a:extLst>
              <a:ext uri="{FF2B5EF4-FFF2-40B4-BE49-F238E27FC236}">
                <a16:creationId xmlns:a16="http://schemas.microsoft.com/office/drawing/2014/main" id="{380F86D6-E68F-8DF8-5722-19A2323D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8" y="1091148"/>
            <a:ext cx="2701571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selière anti-frelons asiatiques - Domapi">
            <a:extLst>
              <a:ext uri="{FF2B5EF4-FFF2-40B4-BE49-F238E27FC236}">
                <a16:creationId xmlns:a16="http://schemas.microsoft.com/office/drawing/2014/main" id="{5EE1B304-4526-24C6-6C83-95CD6B2FDC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19" y="3029795"/>
            <a:ext cx="27036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9A4BAA-FEBF-636A-5977-D10D5D83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42" r="9593"/>
          <a:stretch/>
        </p:blipFill>
        <p:spPr>
          <a:xfrm>
            <a:off x="9282709" y="4943645"/>
            <a:ext cx="2720402" cy="18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2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2D20BB-446C-86BB-5B29-FC0C2CDBFBF2}"/>
              </a:ext>
            </a:extLst>
          </p:cNvPr>
          <p:cNvSpPr txBox="1"/>
          <p:nvPr/>
        </p:nvSpPr>
        <p:spPr>
          <a:xfrm>
            <a:off x="1223319" y="642540"/>
            <a:ext cx="10132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Origine du frelon asiatique </a:t>
            </a:r>
            <a:r>
              <a:rPr lang="fr-BE" sz="2800" b="1" i="1" u="none" strike="noStrike" dirty="0">
                <a:solidFill>
                  <a:srgbClr val="000000"/>
                </a:solidFill>
                <a:effectLst/>
              </a:rPr>
              <a:t>Vespa </a:t>
            </a:r>
            <a:r>
              <a:rPr lang="fr-BE" sz="2800" b="1" i="1" u="none" strike="noStrike" dirty="0" err="1">
                <a:solidFill>
                  <a:srgbClr val="000000"/>
                </a:solidFill>
                <a:effectLst/>
              </a:rPr>
              <a:t>velutina</a:t>
            </a:r>
            <a:r>
              <a:rPr lang="fr-BE" sz="2800" b="1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sz="2800" b="1" i="1" u="none" strike="noStrike" dirty="0" err="1">
                <a:solidFill>
                  <a:srgbClr val="000000"/>
                </a:solidFill>
                <a:effectLst/>
              </a:rPr>
              <a:t>nigrithorax</a:t>
            </a:r>
            <a:endParaRPr lang="fr-FR" sz="2000" b="1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52B763-BCCF-11EB-8C8A-CB03C6A9719D}"/>
              </a:ext>
            </a:extLst>
          </p:cNvPr>
          <p:cNvSpPr txBox="1"/>
          <p:nvPr/>
        </p:nvSpPr>
        <p:spPr>
          <a:xfrm>
            <a:off x="649556" y="2045901"/>
            <a:ext cx="4762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effectLst/>
              </a:rPr>
              <a:t>Ordre : </a:t>
            </a:r>
            <a:r>
              <a:rPr lang="fr-BE" sz="2000" dirty="0" err="1">
                <a:effectLst/>
              </a:rPr>
              <a:t>Hymenoptera</a:t>
            </a:r>
            <a:r>
              <a:rPr lang="fr-BE" sz="2000" dirty="0">
                <a:effectLst/>
              </a:rPr>
              <a:t> </a:t>
            </a:r>
          </a:p>
          <a:p>
            <a:r>
              <a:rPr lang="fr-BE" sz="2000" dirty="0">
                <a:effectLst/>
              </a:rPr>
              <a:t>Famille : </a:t>
            </a:r>
            <a:r>
              <a:rPr lang="fr-BE" sz="2000" dirty="0" err="1">
                <a:effectLst/>
              </a:rPr>
              <a:t>Vespidae</a:t>
            </a:r>
            <a:r>
              <a:rPr lang="fr-BE" sz="2000" dirty="0">
                <a:effectLst/>
              </a:rPr>
              <a:t> </a:t>
            </a:r>
          </a:p>
          <a:p>
            <a:r>
              <a:rPr lang="fr-BE" sz="2000" dirty="0">
                <a:effectLst/>
              </a:rPr>
              <a:t>Genre : </a:t>
            </a:r>
            <a:r>
              <a:rPr lang="fr-BE" sz="2000" i="1" dirty="0">
                <a:effectLst/>
              </a:rPr>
              <a:t>Vespa</a:t>
            </a:r>
          </a:p>
          <a:p>
            <a:r>
              <a:rPr lang="fr-BE" sz="2000" dirty="0">
                <a:solidFill>
                  <a:srgbClr val="000000"/>
                </a:solidFill>
                <a:effectLst/>
              </a:rPr>
              <a:t>Espèce : </a:t>
            </a:r>
            <a:r>
              <a:rPr lang="fr-BE" sz="2000" b="1" i="1" dirty="0">
                <a:solidFill>
                  <a:srgbClr val="000000"/>
                </a:solidFill>
                <a:effectLst/>
              </a:rPr>
              <a:t>Vespa </a:t>
            </a:r>
            <a:r>
              <a:rPr lang="fr-BE" sz="2000" b="1" i="1" dirty="0" err="1">
                <a:solidFill>
                  <a:srgbClr val="000000"/>
                </a:solidFill>
                <a:effectLst/>
              </a:rPr>
              <a:t>velutina</a:t>
            </a:r>
            <a:endParaRPr lang="fr-BE" sz="2000" b="1" i="1" dirty="0">
              <a:solidFill>
                <a:srgbClr val="000000"/>
              </a:solidFill>
              <a:effectLst/>
            </a:endParaRPr>
          </a:p>
          <a:p>
            <a:r>
              <a:rPr lang="fr-BE" sz="2000" dirty="0">
                <a:solidFill>
                  <a:srgbClr val="000000"/>
                </a:solidFill>
              </a:rPr>
              <a:t>Sous-espèce :</a:t>
            </a:r>
            <a:r>
              <a:rPr lang="fr-BE" sz="2000" i="1" dirty="0">
                <a:solidFill>
                  <a:srgbClr val="000000"/>
                </a:solidFill>
              </a:rPr>
              <a:t> </a:t>
            </a:r>
            <a:r>
              <a:rPr lang="fr-BE" sz="2000" b="1" i="1" dirty="0" err="1">
                <a:solidFill>
                  <a:srgbClr val="000000"/>
                </a:solidFill>
              </a:rPr>
              <a:t>V.v</a:t>
            </a:r>
            <a:r>
              <a:rPr lang="fr-BE" sz="2000" b="1" i="1" dirty="0">
                <a:solidFill>
                  <a:srgbClr val="000000"/>
                </a:solidFill>
              </a:rPr>
              <a:t>. </a:t>
            </a:r>
            <a:r>
              <a:rPr lang="fr-BE" sz="2000" b="1" i="1" dirty="0" err="1">
                <a:solidFill>
                  <a:srgbClr val="000000"/>
                </a:solidFill>
              </a:rPr>
              <a:t>nigrithorax</a:t>
            </a:r>
            <a:r>
              <a:rPr lang="fr-BE" sz="2000" b="1" i="1" dirty="0">
                <a:solidFill>
                  <a:srgbClr val="000000"/>
                </a:solidFill>
              </a:rPr>
              <a:t> (VVN)</a:t>
            </a:r>
            <a:endParaRPr lang="fr-BE" sz="2000" b="1" dirty="0">
              <a:solidFill>
                <a:srgbClr val="000000"/>
              </a:solidFill>
              <a:effectLst/>
            </a:endParaRPr>
          </a:p>
          <a:p>
            <a:endParaRPr lang="fr-BE" sz="2000" dirty="0">
              <a:solidFill>
                <a:srgbClr val="000000"/>
              </a:solidFill>
              <a:effectLst/>
            </a:endParaRPr>
          </a:p>
          <a:p>
            <a:r>
              <a:rPr lang="fr-BE" sz="2000" dirty="0">
                <a:solidFill>
                  <a:srgbClr val="000000"/>
                </a:solidFill>
                <a:effectLst/>
              </a:rPr>
              <a:t>22 espèces de frelons</a:t>
            </a:r>
          </a:p>
          <a:p>
            <a:r>
              <a:rPr lang="fr-BE" sz="2000" dirty="0">
                <a:solidFill>
                  <a:srgbClr val="000000"/>
                </a:solidFill>
              </a:rPr>
              <a:t>Plusieurs sous-espèces de </a:t>
            </a:r>
            <a:r>
              <a:rPr lang="fr-BE" sz="2000" i="1" dirty="0">
                <a:solidFill>
                  <a:srgbClr val="000000"/>
                </a:solidFill>
              </a:rPr>
              <a:t>Vespa </a:t>
            </a:r>
            <a:r>
              <a:rPr lang="fr-BE" sz="2000" i="1" dirty="0" err="1">
                <a:solidFill>
                  <a:srgbClr val="000000"/>
                </a:solidFill>
              </a:rPr>
              <a:t>velutina</a:t>
            </a:r>
            <a:endParaRPr lang="fr-BE" sz="2000" i="1" dirty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u="sng" dirty="0">
                <a:solidFill>
                  <a:srgbClr val="000000"/>
                </a:solidFill>
              </a:rPr>
              <a:t>Aire d’origine:</a:t>
            </a:r>
          </a:p>
          <a:p>
            <a:r>
              <a:rPr lang="fr-BE" sz="2000" dirty="0">
                <a:effectLst/>
              </a:rPr>
              <a:t>nord de l’Inde à la Chine, péninsule indochinoise à l’archipel indonésien</a:t>
            </a:r>
          </a:p>
        </p:txBody>
      </p:sp>
      <p:pic>
        <p:nvPicPr>
          <p:cNvPr id="5" name="Image 4" descr="Une image contenant invertébré, arthropode, vermine, insecte&#10;&#10;Description générée automatiquement">
            <a:extLst>
              <a:ext uri="{FF2B5EF4-FFF2-40B4-BE49-F238E27FC236}">
                <a16:creationId xmlns:a16="http://schemas.microsoft.com/office/drawing/2014/main" id="{10CEA59E-D335-F546-43E0-EEC725F4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722" y="1146930"/>
            <a:ext cx="6629278" cy="55725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DC5338-B2B0-AC9B-4E2B-498D9BC4DA7E}"/>
              </a:ext>
            </a:extLst>
          </p:cNvPr>
          <p:cNvSpPr txBox="1"/>
          <p:nvPr/>
        </p:nvSpPr>
        <p:spPr>
          <a:xfrm>
            <a:off x="4148552" y="6484629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0" i="1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(Martin S., 2019)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6E3972-A8D4-9E1A-8487-572F57A5E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D8CCB-82E5-EDD2-0A11-695D4585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02CC5-36DE-9D78-CC10-E436A1387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BE" sz="2000" b="1" dirty="0">
                <a:solidFill>
                  <a:srgbClr val="2B7DAF"/>
                </a:solidFill>
              </a:rPr>
              <a:t>Publications</a:t>
            </a:r>
            <a:endParaRPr lang="fr-BE" sz="2000" dirty="0"/>
          </a:p>
          <a:p>
            <a:pPr lvl="1"/>
            <a:r>
              <a:rPr lang="fr-BE" sz="1600" dirty="0"/>
              <a:t>Article de blog BE, mise à jour des pages du site BE, news…</a:t>
            </a:r>
          </a:p>
          <a:p>
            <a:pPr lvl="1"/>
            <a:r>
              <a:rPr lang="fr-BE" sz="1600" dirty="0"/>
              <a:t>Fiches frelon asiatique (espèce et action) sur Renature – mise à jour prévue fin février/début mars pour saison 2025</a:t>
            </a:r>
          </a:p>
          <a:p>
            <a:pPr lvl="1"/>
            <a:r>
              <a:rPr lang="fr-BE" sz="1600" dirty="0"/>
              <a:t>Création d’un bottin de désinsectiseurs formés sur Renature</a:t>
            </a:r>
          </a:p>
          <a:p>
            <a:pPr marL="457200" lvl="1" indent="0">
              <a:buNone/>
            </a:pPr>
            <a:endParaRPr lang="fr-BE" sz="1600" dirty="0"/>
          </a:p>
          <a:p>
            <a:r>
              <a:rPr lang="fr-BE" sz="2000" b="1" dirty="0">
                <a:solidFill>
                  <a:srgbClr val="2B7DAF"/>
                </a:solidFill>
              </a:rPr>
              <a:t>Communications </a:t>
            </a:r>
          </a:p>
          <a:p>
            <a:pPr lvl="1"/>
            <a:r>
              <a:rPr lang="fr-BE" sz="1600" dirty="0"/>
              <a:t>Mails aux gestionnaires, gardiens…</a:t>
            </a:r>
          </a:p>
          <a:p>
            <a:pPr lvl="1"/>
            <a:r>
              <a:rPr lang="fr-BE" sz="1600" dirty="0"/>
              <a:t>Plateforme des pouvoirs locaux « </a:t>
            </a:r>
            <a:r>
              <a:rPr lang="fr-BE" sz="1600" dirty="0" err="1"/>
              <a:t>Whaller</a:t>
            </a:r>
            <a:r>
              <a:rPr lang="fr-BE" sz="1600" dirty="0"/>
              <a:t> » (juillet, octobre…)</a:t>
            </a:r>
          </a:p>
          <a:p>
            <a:pPr lvl="1"/>
            <a:r>
              <a:rPr lang="fr-BE" sz="1600" dirty="0"/>
              <a:t>Panneaux informatifs</a:t>
            </a:r>
          </a:p>
          <a:p>
            <a:pPr marL="457200" lvl="1" indent="0">
              <a:buNone/>
            </a:pPr>
            <a:endParaRPr lang="fr-BE" sz="1600" dirty="0"/>
          </a:p>
          <a:p>
            <a:r>
              <a:rPr lang="fr-BE" sz="2000" b="1" dirty="0">
                <a:solidFill>
                  <a:srgbClr val="2B7DAF"/>
                </a:solidFill>
              </a:rPr>
              <a:t>Événements</a:t>
            </a:r>
            <a:endParaRPr lang="fr-BE" sz="2000" dirty="0"/>
          </a:p>
          <a:p>
            <a:pPr lvl="1"/>
            <a:r>
              <a:rPr lang="fr-BE" sz="1600" dirty="0"/>
              <a:t>Workshop avec stakeholders (16 /01/2024) </a:t>
            </a:r>
            <a:r>
              <a:rPr lang="fr-BE" sz="1600" dirty="0">
                <a:sym typeface="Wingdings" panose="05000000000000000000" pitchFamily="2" charset="2"/>
              </a:rPr>
              <a:t> diffusion des conclusions</a:t>
            </a:r>
            <a:endParaRPr lang="fr-BE" sz="1600" dirty="0"/>
          </a:p>
          <a:p>
            <a:pPr lvl="1"/>
            <a:r>
              <a:rPr lang="fr-BE" sz="1600" dirty="0"/>
              <a:t>Fête de l’environnement (2/6), Foire du jardin (6/10)…</a:t>
            </a:r>
          </a:p>
          <a:p>
            <a:pPr marL="457200" lvl="1" indent="0">
              <a:buNone/>
            </a:pPr>
            <a:endParaRPr lang="fr-BE" sz="1600" dirty="0"/>
          </a:p>
          <a:p>
            <a:r>
              <a:rPr lang="fr-BE" sz="2000" b="1" dirty="0">
                <a:solidFill>
                  <a:srgbClr val="2B7DAF"/>
                </a:solidFill>
              </a:rPr>
              <a:t>Formations</a:t>
            </a:r>
            <a:endParaRPr lang="fr-BE" sz="2000" dirty="0"/>
          </a:p>
          <a:p>
            <a:pPr lvl="1"/>
            <a:r>
              <a:rPr lang="fr-BE" sz="1600" dirty="0"/>
              <a:t>Désinsectiseurs &amp; gestionnaires communaux (bonnes pratiques) </a:t>
            </a:r>
            <a:r>
              <a:rPr lang="fr-BE" sz="1600" dirty="0">
                <a:sym typeface="Wingdings" panose="05000000000000000000" pitchFamily="2" charset="2"/>
              </a:rPr>
              <a:t> 5/9/2024</a:t>
            </a:r>
            <a:endParaRPr lang="fr-BE" sz="1600" dirty="0"/>
          </a:p>
          <a:p>
            <a:pPr lvl="1"/>
            <a:r>
              <a:rPr lang="fr-BE" sz="1600" dirty="0"/>
              <a:t>Gestionnaires communaux (nouvelles guidances) </a:t>
            </a:r>
            <a:r>
              <a:rPr lang="fr-BE" sz="1600" dirty="0">
                <a:sym typeface="Wingdings" panose="05000000000000000000" pitchFamily="2" charset="2"/>
              </a:rPr>
              <a:t> 20/2/2025</a:t>
            </a:r>
            <a:endParaRPr lang="fr-BE" sz="1600" dirty="0"/>
          </a:p>
          <a:p>
            <a:pPr lvl="1"/>
            <a:r>
              <a:rPr lang="fr-BE" sz="1600" i="1" dirty="0"/>
              <a:t>Gardiens BE (nouvelles procédures internes) </a:t>
            </a:r>
            <a:r>
              <a:rPr lang="fr-BE" sz="1600" i="1" dirty="0">
                <a:sym typeface="Wingdings" panose="05000000000000000000" pitchFamily="2" charset="2"/>
              </a:rPr>
              <a:t></a:t>
            </a:r>
            <a:r>
              <a:rPr lang="fr-BE" sz="1600" i="1" dirty="0"/>
              <a:t> printemps 2025</a:t>
            </a:r>
          </a:p>
        </p:txBody>
      </p:sp>
    </p:spTree>
    <p:extLst>
      <p:ext uri="{BB962C8B-B14F-4D97-AF65-F5344CB8AC3E}">
        <p14:creationId xmlns:p14="http://schemas.microsoft.com/office/powerpoint/2010/main" val="1955063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BA14122-EE9E-D6FF-7B0B-7471343A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27" y="74171"/>
            <a:ext cx="5981532" cy="476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48F252-659C-1DA2-BAA5-978AA4714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4294"/>
            <a:ext cx="5843733" cy="451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930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C12944E-2DEB-9C32-2861-F4C08C01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1" y="0"/>
            <a:ext cx="5901082" cy="516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9E8468-D5B0-E325-8DA3-0C5CB77B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8083"/>
            <a:ext cx="5901082" cy="527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816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3D45B7-0552-E506-ED0C-759C895B5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402"/>
          <a:stretch/>
        </p:blipFill>
        <p:spPr>
          <a:xfrm>
            <a:off x="838200" y="347642"/>
            <a:ext cx="5549966" cy="490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FAAC97-FB2F-2B61-1D8F-5A6BE2155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65" y="1409700"/>
            <a:ext cx="5828825" cy="502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572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G_3852-498-low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594" y="379196"/>
            <a:ext cx="9316872" cy="5854700"/>
          </a:xfrm>
          <a:prstGeom prst="roundRect">
            <a:avLst/>
          </a:prstGeom>
          <a:ln w="3175">
            <a:miter lim="400000"/>
          </a:ln>
        </p:spPr>
      </p:pic>
      <p:pic>
        <p:nvPicPr>
          <p:cNvPr id="6" name="images pour PPT bxlenv2015 6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8794600" y="1006233"/>
            <a:ext cx="3057219" cy="1081879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Rectangle à coins arrondis 6"/>
          <p:cNvSpPr/>
          <p:nvPr/>
        </p:nvSpPr>
        <p:spPr>
          <a:xfrm>
            <a:off x="3036733" y="5771705"/>
            <a:ext cx="9316872" cy="841738"/>
          </a:xfrm>
          <a:prstGeom prst="roundRect">
            <a:avLst/>
          </a:prstGeom>
          <a:solidFill>
            <a:srgbClr val="75B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>
              <a:latin typeface="Arial Rounded MT Bold" panose="020F0704030504030204" pitchFamily="34" charset="0"/>
            </a:endParaRPr>
          </a:p>
          <a:p>
            <a:pPr algn="ctr"/>
            <a:r>
              <a:rPr lang="fr-BE" sz="2400" dirty="0" err="1">
                <a:latin typeface="Arial Rounded MT Bold" panose="020F0704030504030204" pitchFamily="34" charset="0"/>
              </a:rPr>
              <a:t>nature@environnement.brussels</a:t>
            </a:r>
            <a:endParaRPr lang="fr-BE" sz="2400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s pour PPT bxlenv2015 4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3050381" y="5814868"/>
            <a:ext cx="9141619" cy="419028"/>
          </a:xfrm>
          <a:prstGeom prst="roundRect">
            <a:avLst/>
          </a:prstGeom>
          <a:ln w="3175">
            <a:miter lim="400000"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43DCB3F-8A30-7DC6-C61C-34C8B1FAF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790" y="1082901"/>
            <a:ext cx="2758838" cy="9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25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81A1063-39E5-DDA0-09FA-0BDAEE4F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372" y="3524388"/>
            <a:ext cx="8750439" cy="2571612"/>
          </a:xfrm>
        </p:spPr>
        <p:txBody>
          <a:bodyPr>
            <a:normAutofit/>
          </a:bodyPr>
          <a:lstStyle/>
          <a:p>
            <a:r>
              <a:rPr lang="fr-BE" sz="3200" dirty="0"/>
              <a:t>VESPA HUNTER 1180 </a:t>
            </a:r>
          </a:p>
          <a:p>
            <a:r>
              <a:rPr lang="fr-BE" sz="3200" dirty="0"/>
              <a:t>UCCLE</a:t>
            </a:r>
          </a:p>
          <a:p>
            <a:r>
              <a:rPr lang="fr-BE" sz="3200" dirty="0"/>
              <a:t>Bilan 2024 et Perspectives 2025</a:t>
            </a:r>
          </a:p>
          <a:p>
            <a:r>
              <a:rPr lang="fr-BE" dirty="0"/>
              <a:t>18 février </a:t>
            </a:r>
            <a:r>
              <a:rPr lang="fr-BE" dirty="0" smtClean="0"/>
              <a:t>2025</a:t>
            </a:r>
            <a:endParaRPr lang="fr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351A18-E27F-A437-836F-74944E19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94" y="631559"/>
            <a:ext cx="2892829" cy="28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5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4B73C-4324-A627-A20D-D93E08240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" y="109054"/>
            <a:ext cx="7275875" cy="871525"/>
          </a:xfrm>
        </p:spPr>
        <p:txBody>
          <a:bodyPr/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Ce qui a été fait en 2024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C52F54-2DE2-A11C-8622-4994E4CA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42" y="922390"/>
            <a:ext cx="11318631" cy="4982307"/>
          </a:xfrm>
        </p:spPr>
        <p:txBody>
          <a:bodyPr/>
          <a:lstStyle/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Création d’un groupe de citoyens ucclois il y a un an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Développement d’une collaboration entre la commune et ces citoyens  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Division de la commune en 10 quartiers, géré par un coordinateur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Réunion de lancement à la commune d’Uccle en présence de 75 citoyens, suivi de 4 réunions de quartier en mars 2024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Distribution de couvercles de captures mis à disposition gratuitement grâce au soutien de la commune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Inscription des citoyens, mode d’emploi et communication des résultats de piégeage 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En été et automne, campagne de repérage et de destruction des nids (citoyen -&gt; coordinateur -&gt; professionnel)</a:t>
            </a:r>
          </a:p>
          <a:p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Subside </a:t>
            </a:r>
            <a:r>
              <a:rPr lang="fr-B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coup de pouce projet citoyen » de 3.000€ pour financer les destructions</a:t>
            </a:r>
            <a:endParaRPr lang="fr-B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EAB37A-0308-A3A8-F441-A0595854D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" y="4784693"/>
            <a:ext cx="2824882" cy="2061975"/>
          </a:xfrm>
          <a:prstGeom prst="rect">
            <a:avLst/>
          </a:prstGeom>
        </p:spPr>
      </p:pic>
      <p:pic>
        <p:nvPicPr>
          <p:cNvPr id="5" name="FE6AD78F-F214-4CCA-88BD-01C6A5A96526">
            <a:extLst>
              <a:ext uri="{FF2B5EF4-FFF2-40B4-BE49-F238E27FC236}">
                <a16:creationId xmlns:a16="http://schemas.microsoft.com/office/drawing/2014/main" id="{53229DA3-457C-B70C-DD89-E580206F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19" y="4784693"/>
            <a:ext cx="2749300" cy="20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9C575AB-F5B1-442B-84AB-1C38D80E2F2F">
            <a:extLst>
              <a:ext uri="{FF2B5EF4-FFF2-40B4-BE49-F238E27FC236}">
                <a16:creationId xmlns:a16="http://schemas.microsoft.com/office/drawing/2014/main" id="{9460F6B5-6326-6AFE-E5D5-5B9F7FC8C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948" y="3990109"/>
            <a:ext cx="2142420" cy="285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9D5277-02B5-438E-EE3E-A28613436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751" y="4784693"/>
            <a:ext cx="1874291" cy="1914588"/>
          </a:xfrm>
          <a:prstGeom prst="rect">
            <a:avLst/>
          </a:prstGeom>
        </p:spPr>
      </p:pic>
      <p:pic>
        <p:nvPicPr>
          <p:cNvPr id="8" name="Picture 2" descr="Vous pouvez participer à la lutte contre les frelons asiatiques qui  menacent la filière apicole - rtbf.be">
            <a:extLst>
              <a:ext uri="{FF2B5EF4-FFF2-40B4-BE49-F238E27FC236}">
                <a16:creationId xmlns:a16="http://schemas.microsoft.com/office/drawing/2014/main" id="{AE9CD426-FCFA-EB84-C72B-289652F5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19" y="4784693"/>
            <a:ext cx="3539068" cy="20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9228" y="203211"/>
            <a:ext cx="17801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D401B-72B7-B89A-6F82-A28BD14A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74D29F-14B9-3BDD-29F7-C9D3FCAB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0" y="0"/>
            <a:ext cx="10515600" cy="1325563"/>
          </a:xfrm>
        </p:spPr>
        <p:txBody>
          <a:bodyPr>
            <a:normAutofit/>
          </a:bodyPr>
          <a:lstStyle/>
          <a:p>
            <a:r>
              <a:rPr lang="fr-BE" dirty="0"/>
              <a:t/>
            </a:r>
            <a:br>
              <a:rPr lang="fr-BE" dirty="0"/>
            </a:br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Résultats de cette mobilisation citoyenne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619B64-D1B1-1CFE-31A4-3B00795B5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058914"/>
            <a:ext cx="6841852" cy="399275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364 citoyens ucclois inscrits à la campagne de printemps</a:t>
            </a:r>
            <a:endParaRPr lang="fr-BE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192 cônes de capture</a:t>
            </a: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distribués et répertoriés sur une carte interactive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112 reines fondatrices</a:t>
            </a: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ont été capturées empêchant le développement d’un grand nid secondaire durant l’été 2024.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groupe Facebook Vespa Hunter 1180 connait un vif succès et constitue un moyen de partage de l’information efficace et durable. Plus de </a:t>
            </a:r>
            <a:r>
              <a:rPr lang="fr-BE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756</a:t>
            </a: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personnes</a:t>
            </a: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sont membres et génèrent des publications quotidiennes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116 nids repérés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93 nids </a:t>
            </a:r>
            <a:r>
              <a:rPr lang="fr-BE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neutralisés</a:t>
            </a:r>
            <a:endParaRPr lang="fr-BE" dirty="0"/>
          </a:p>
        </p:txBody>
      </p:sp>
      <p:pic>
        <p:nvPicPr>
          <p:cNvPr id="4" name="Image 3" descr="Une image contenant carte, Photographie aérienne, texte&#10;&#10;Description générée automatiquement">
            <a:extLst>
              <a:ext uri="{FF2B5EF4-FFF2-40B4-BE49-F238E27FC236}">
                <a16:creationId xmlns:a16="http://schemas.microsoft.com/office/drawing/2014/main" id="{D905029E-FAB6-064D-A9FA-B862A63FE7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7"/>
          <a:stretch/>
        </p:blipFill>
        <p:spPr>
          <a:xfrm>
            <a:off x="7398804" y="1886512"/>
            <a:ext cx="4529959" cy="4798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191" y="100229"/>
            <a:ext cx="17801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237CA2-731E-A2E2-6828-66832B2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329956"/>
            <a:ext cx="12045461" cy="1325563"/>
          </a:xfrm>
        </p:spPr>
        <p:txBody>
          <a:bodyPr>
            <a:norm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Perspectives 2025 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D6694-8F68-0FBB-485D-588E227F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8" y="1312985"/>
            <a:ext cx="11523784" cy="54570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BE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fr-BE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Définition du rôle de coordinateur de quartier</a:t>
            </a:r>
          </a:p>
          <a:p>
            <a:pPr marL="0" indent="0">
              <a:buNone/>
            </a:pPr>
            <a:endParaRPr lang="fr-BE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Bonne circulation de l’information </a:t>
            </a:r>
          </a:p>
          <a:p>
            <a:pPr marL="0" indent="0">
              <a:buNone/>
            </a:pP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(sites </a:t>
            </a:r>
            <a:r>
              <a:rPr lang="fr-BE" sz="2000" dirty="0" err="1">
                <a:latin typeface="Calibri" panose="020F0502020204030204" pitchFamily="34" charset="0"/>
                <a:ea typeface="Aptos" panose="020B0004020202020204" pitchFamily="34" charset="0"/>
              </a:rPr>
              <a:t>webs</a:t>
            </a: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, une adresse mail centrale, </a:t>
            </a:r>
            <a:r>
              <a:rPr lang="fr-BE" sz="2000" dirty="0" err="1">
                <a:latin typeface="Calibri" panose="020F0502020204030204" pitchFamily="34" charset="0"/>
                <a:ea typeface="Aptos" panose="020B0004020202020204" pitchFamily="34" charset="0"/>
              </a:rPr>
              <a:t>facebook</a:t>
            </a: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, flyers, carte interactive des couvercles et des nids …)</a:t>
            </a:r>
            <a:r>
              <a:rPr lang="fr-BE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  <a:endParaRPr lang="fr-BE" sz="20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endParaRPr lang="fr-BE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Objectifs campagne de printemps : 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une grande réunion de lancement le 31 mars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distribuer 300 couvercles de capture et bien informer sur la méthode de capture 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collecter les données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En collaboration </a:t>
            </a:r>
            <a:r>
              <a:rPr lang="fr-BE" sz="1600" dirty="0" smtClean="0">
                <a:latin typeface="Calibri" panose="020F0502020204030204" pitchFamily="34" charset="0"/>
                <a:ea typeface="Aptos" panose="020B0004020202020204" pitchFamily="34" charset="0"/>
              </a:rPr>
              <a:t>avec </a:t>
            </a:r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la commune</a:t>
            </a:r>
          </a:p>
          <a:p>
            <a:pPr lvl="1"/>
            <a:endParaRPr lang="fr-BE" sz="16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Objectifs campagne d’été et d’automne : 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Sensibiliser les citoyens à l’observation des insectes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Faire fonctionner la chaine de validation/destruction par quartier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Plus de nids neutralisés qu’en 2024</a:t>
            </a:r>
          </a:p>
          <a:p>
            <a:pPr lvl="1"/>
            <a:r>
              <a:rPr lang="fr-BE" sz="1600" dirty="0">
                <a:latin typeface="Calibri" panose="020F0502020204030204" pitchFamily="34" charset="0"/>
                <a:ea typeface="Aptos" panose="020B0004020202020204" pitchFamily="34" charset="0"/>
              </a:rPr>
              <a:t>Intervention financière de la commune pour les nids situés dans l’espace privé (Plus de 95% des nids repérés en 2024)</a:t>
            </a:r>
          </a:p>
          <a:p>
            <a:pPr lvl="1"/>
            <a:endParaRPr lang="fr-BE" sz="16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endParaRPr lang="fr-BE" sz="16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AA9D56-4892-19DC-C7E2-C07D621D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96" t="37555" r="23413" b="13097"/>
          <a:stretch/>
        </p:blipFill>
        <p:spPr>
          <a:xfrm>
            <a:off x="8085223" y="3441476"/>
            <a:ext cx="3925069" cy="200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960" y="99595"/>
            <a:ext cx="17801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81A1063-39E5-DDA0-09FA-0BDAEE4F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372" y="3524388"/>
            <a:ext cx="8750439" cy="2571612"/>
          </a:xfrm>
        </p:spPr>
        <p:txBody>
          <a:bodyPr>
            <a:noAutofit/>
          </a:bodyPr>
          <a:lstStyle/>
          <a:p>
            <a:r>
              <a:rPr lang="fr-BE" sz="3200" dirty="0"/>
              <a:t>VESPA HUNTER 1170 </a:t>
            </a:r>
          </a:p>
          <a:p>
            <a:r>
              <a:rPr lang="fr-BE" sz="3200" dirty="0"/>
              <a:t>Watermael-Boitsfort</a:t>
            </a:r>
          </a:p>
          <a:p>
            <a:r>
              <a:rPr lang="fr-BE" sz="3200" dirty="0"/>
              <a:t>Bilan 2024 - Perspectives 2025</a:t>
            </a:r>
          </a:p>
          <a:p>
            <a:r>
              <a:rPr lang="fr-BE" sz="3200" dirty="0"/>
              <a:t>18 février </a:t>
            </a:r>
            <a:r>
              <a:rPr lang="fr-BE" sz="3200" dirty="0" smtClean="0"/>
              <a:t>2025</a:t>
            </a:r>
            <a:endParaRPr lang="fr-BE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01" y="515290"/>
            <a:ext cx="4737980" cy="27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2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C9DE4B4-DA21-47CA-159E-8E27675536CD}"/>
              </a:ext>
            </a:extLst>
          </p:cNvPr>
          <p:cNvSpPr txBox="1"/>
          <p:nvPr/>
        </p:nvSpPr>
        <p:spPr>
          <a:xfrm>
            <a:off x="749966" y="1831267"/>
            <a:ext cx="649290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b="1" dirty="0">
                <a:solidFill>
                  <a:srgbClr val="000000"/>
                </a:solidFill>
                <a:effectLst/>
              </a:rPr>
              <a:t>Espèce eusociale</a:t>
            </a:r>
            <a:endParaRPr lang="fr-BE" sz="2000" dirty="0">
              <a:solidFill>
                <a:srgbClr val="000000"/>
              </a:solidFill>
              <a:effectLst/>
            </a:endParaRP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Une seule reine reproductrice par nid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Ouvrières stériles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Mâles uniquement pour la reproduction</a:t>
            </a:r>
          </a:p>
          <a:p>
            <a:r>
              <a:rPr lang="fr-BE" sz="2000" b="1" dirty="0">
                <a:solidFill>
                  <a:srgbClr val="000000"/>
                </a:solidFill>
                <a:effectLst/>
              </a:rPr>
              <a:t>Polyandrie </a:t>
            </a:r>
            <a:r>
              <a:rPr lang="fr-BE" sz="2000" dirty="0">
                <a:solidFill>
                  <a:srgbClr val="000000"/>
                </a:solidFill>
                <a:effectLst/>
              </a:rPr>
              <a:t>: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Une fondatrice fécondée par plusieurs mâles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Une seule période de reproduction</a:t>
            </a:r>
          </a:p>
          <a:p>
            <a:r>
              <a:rPr lang="fr-BE" sz="2000" b="1" dirty="0">
                <a:solidFill>
                  <a:srgbClr val="000000"/>
                </a:solidFill>
                <a:effectLst/>
              </a:rPr>
              <a:t>Parthénogenèse arrhénotoque</a:t>
            </a:r>
            <a:endParaRPr lang="fr-BE" sz="2000" dirty="0">
              <a:solidFill>
                <a:srgbClr val="000000"/>
              </a:solidFill>
              <a:effectLst/>
            </a:endParaRP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reines et ouvrières diploïdes (2n)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mâles haploïdes (n)</a:t>
            </a:r>
          </a:p>
          <a:p>
            <a:r>
              <a:rPr lang="fr-BE" sz="2000" b="1" dirty="0">
                <a:solidFill>
                  <a:srgbClr val="000000"/>
                </a:solidFill>
                <a:effectLst/>
              </a:rPr>
              <a:t>Reproduction </a:t>
            </a:r>
            <a:r>
              <a:rPr lang="fr-BE" sz="2000" dirty="0">
                <a:solidFill>
                  <a:srgbClr val="000000"/>
                </a:solidFill>
                <a:effectLst/>
              </a:rPr>
              <a:t>: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Production de 200 à 500 reproducteurs par colonie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BE" sz="2000" dirty="0">
                <a:solidFill>
                  <a:srgbClr val="000000"/>
                </a:solidFill>
                <a:effectLst/>
              </a:rPr>
              <a:t>Consanguinité sans effet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2D2B25D-5BEC-A683-C6F0-A90A73D4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53" r="6150"/>
          <a:stretch/>
        </p:blipFill>
        <p:spPr>
          <a:xfrm>
            <a:off x="7250806" y="1904948"/>
            <a:ext cx="4941194" cy="398589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2A5EE16-0205-99E9-B1F4-CA312069311D}"/>
              </a:ext>
            </a:extLst>
          </p:cNvPr>
          <p:cNvSpPr txBox="1"/>
          <p:nvPr/>
        </p:nvSpPr>
        <p:spPr>
          <a:xfrm>
            <a:off x="10860674" y="5613847"/>
            <a:ext cx="1331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0" i="1" strike="noStrike" dirty="0">
                <a:solidFill>
                  <a:schemeClr val="bg1">
                    <a:lumMod val="85000"/>
                  </a:schemeClr>
                </a:solidFill>
                <a:effectLst/>
                <a:hlinkClick r:id="rId4" tooltip="User:Siga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Siga</a:t>
            </a:r>
            <a:r>
              <a:rPr lang="fr-BE" sz="1200" b="0" i="1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 - </a:t>
            </a:r>
            <a:r>
              <a:rPr lang="fr-BE" sz="1200" b="0" i="1" strike="noStrike" dirty="0">
                <a:solidFill>
                  <a:schemeClr val="bg1">
                    <a:lumMod val="8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 3.0</a:t>
            </a:r>
            <a:endParaRPr lang="fr-BE" sz="1200" b="0" i="1" strike="noStrike" dirty="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3A01B5-FCED-3116-0FEF-8A7E0E0C8F31}"/>
              </a:ext>
            </a:extLst>
          </p:cNvPr>
          <p:cNvSpPr txBox="1"/>
          <p:nvPr/>
        </p:nvSpPr>
        <p:spPr>
          <a:xfrm>
            <a:off x="1223319" y="642540"/>
            <a:ext cx="10132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Biologie de </a:t>
            </a:r>
            <a:r>
              <a:rPr lang="fr-BE" sz="2800" b="1" i="1" u="none" strike="noStrike" dirty="0">
                <a:solidFill>
                  <a:srgbClr val="000000"/>
                </a:solidFill>
                <a:effectLst/>
              </a:rPr>
              <a:t>Vespa </a:t>
            </a:r>
            <a:r>
              <a:rPr lang="fr-BE" sz="2800" b="1" i="1" u="none" strike="noStrike" dirty="0" err="1">
                <a:solidFill>
                  <a:srgbClr val="000000"/>
                </a:solidFill>
                <a:effectLst/>
              </a:rPr>
              <a:t>velutina</a:t>
            </a:r>
            <a:r>
              <a:rPr lang="fr-BE" sz="2800" b="1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fr-BE" sz="2800" b="1" i="1" u="none" strike="noStrike" dirty="0" err="1">
                <a:solidFill>
                  <a:srgbClr val="000000"/>
                </a:solidFill>
                <a:effectLst/>
              </a:rPr>
              <a:t>nigrithorax</a:t>
            </a:r>
            <a:endParaRPr lang="fr-FR" sz="2000" b="1" i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21434DC-C08E-413E-B9C8-2CD944CB8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4B73C-4324-A627-A20D-D93E08240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16" y="200605"/>
            <a:ext cx="10515600" cy="730531"/>
          </a:xfrm>
        </p:spPr>
        <p:txBody>
          <a:bodyPr/>
          <a:lstStyle/>
          <a:p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2024 - les actions: 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C52F54-2DE2-A11C-8622-4994E4CA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078523"/>
            <a:ext cx="11748122" cy="3154896"/>
          </a:xfrm>
        </p:spPr>
        <p:txBody>
          <a:bodyPr>
            <a:noAutofit/>
          </a:bodyPr>
          <a:lstStyle/>
          <a:p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Janvier : Création </a:t>
            </a:r>
            <a:r>
              <a:rPr lang="fr-BE" sz="2400" dirty="0">
                <a:latin typeface="Calibri" panose="020F0502020204030204" pitchFamily="34" charset="0"/>
                <a:cs typeface="Calibri" panose="020F0502020204030204" pitchFamily="34" charset="0"/>
              </a:rPr>
              <a:t>d’un groupe de </a:t>
            </a:r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6 citoyens </a:t>
            </a:r>
          </a:p>
          <a:p>
            <a:r>
              <a:rPr lang="fr-BE" sz="2400" dirty="0">
                <a:latin typeface="Calibri" panose="020F0502020204030204" pitchFamily="34" charset="0"/>
                <a:cs typeface="Calibri" panose="020F0502020204030204" pitchFamily="34" charset="0"/>
              </a:rPr>
              <a:t>Mars : Réunion d’information publique </a:t>
            </a:r>
          </a:p>
          <a:p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Nomination d’un référent frelon au sein de l’administration communale</a:t>
            </a:r>
            <a:endParaRPr lang="fr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Avril et Mai: 1</a:t>
            </a:r>
            <a:r>
              <a:rPr lang="fr-BE" sz="2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projet citoyen participatif (coup de pouce 5000€): achat d’équipement de neutralisation des nids (perche de 20m, protection,…). </a:t>
            </a:r>
            <a:endParaRPr lang="fr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 citoyens formés (CRAW et Bruxelles) à la neutralisation de nids. </a:t>
            </a:r>
          </a:p>
          <a:p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Eté – Automne: repérage </a:t>
            </a:r>
            <a:r>
              <a:rPr lang="fr-BE" sz="24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neutralisation des </a:t>
            </a:r>
            <a:r>
              <a:rPr lang="fr-BE" sz="2400" dirty="0">
                <a:latin typeface="Calibri" panose="020F0502020204030204" pitchFamily="34" charset="0"/>
                <a:cs typeface="Calibri" panose="020F0502020204030204" pitchFamily="34" charset="0"/>
              </a:rPr>
              <a:t>nids </a:t>
            </a:r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(groupe citoyen ou professionnel)</a:t>
            </a:r>
            <a:endParaRPr lang="fr-BE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43" y="4335113"/>
            <a:ext cx="2778608" cy="2374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429" y="4233419"/>
            <a:ext cx="2435628" cy="24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0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D401B-72B7-B89A-6F82-A28BD14A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74D29F-14B9-3BDD-29F7-C9D3FCAB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0" y="241069"/>
            <a:ext cx="10515600" cy="1084494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2024 - les résultats: 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619B64-D1B1-1CFE-31A4-3B00795B5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5" y="1325563"/>
            <a:ext cx="7315200" cy="228864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fr-BE" sz="2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citoyens </a:t>
            </a:r>
            <a:r>
              <a:rPr lang="fr-BE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inscrits </a:t>
            </a: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la campagne de printemps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fr-BE" sz="2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cônes de capture</a:t>
            </a: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distribués </a:t>
            </a:r>
            <a:endParaRPr lang="fr-BE" sz="2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</a:t>
            </a:r>
            <a:r>
              <a:rPr lang="fr-BE" sz="2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reines fondatrices</a:t>
            </a:r>
            <a:r>
              <a:rPr lang="fr-BE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capturées au printemps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nids primaires neutralisés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BE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</a:t>
            </a:r>
            <a:r>
              <a:rPr lang="fr-BE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nids secondaires localisés,  49 neutralisés</a:t>
            </a:r>
            <a:endParaRPr lang="fr-B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9504" y="3539392"/>
          <a:ext cx="6450679" cy="2474962"/>
        </p:xfrm>
        <a:graphic>
          <a:graphicData uri="http://schemas.openxmlformats.org/drawingml/2006/table">
            <a:tbl>
              <a:tblPr/>
              <a:tblGrid>
                <a:gridCol w="1985480">
                  <a:extLst>
                    <a:ext uri="{9D8B030D-6E8A-4147-A177-3AD203B41FA5}">
                      <a16:colId xmlns:a16="http://schemas.microsoft.com/office/drawing/2014/main" val="3282182778"/>
                    </a:ext>
                  </a:extLst>
                </a:gridCol>
                <a:gridCol w="2079445">
                  <a:extLst>
                    <a:ext uri="{9D8B030D-6E8A-4147-A177-3AD203B41FA5}">
                      <a16:colId xmlns:a16="http://schemas.microsoft.com/office/drawing/2014/main" val="3784687553"/>
                    </a:ext>
                  </a:extLst>
                </a:gridCol>
                <a:gridCol w="2385754">
                  <a:extLst>
                    <a:ext uri="{9D8B030D-6E8A-4147-A177-3AD203B41FA5}">
                      <a16:colId xmlns:a16="http://schemas.microsoft.com/office/drawing/2014/main" val="3722697716"/>
                    </a:ext>
                  </a:extLst>
                </a:gridCol>
              </a:tblGrid>
              <a:tr h="566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nids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secondaires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acteurs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451247"/>
                  </a:ext>
                </a:extLst>
              </a:tr>
              <a:tr h="60135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Localisés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696688"/>
                  </a:ext>
                </a:extLst>
              </a:tr>
              <a:tr h="5662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Neutralisés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992221"/>
                  </a:ext>
                </a:extLst>
              </a:tr>
              <a:tr h="56627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neutralisés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5478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238" y="6273667"/>
            <a:ext cx="657121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6 repérés et neutralisés avant 15/09 10% du total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862" y="761379"/>
            <a:ext cx="5347412" cy="538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237CA2-731E-A2E2-6828-66832B2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40" y="329956"/>
            <a:ext cx="6171134" cy="983029"/>
          </a:xfrm>
        </p:spPr>
        <p:txBody>
          <a:bodyPr>
            <a:norm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es projets 2025: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D6694-8F68-0FBB-485D-588E227F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40" y="1495865"/>
            <a:ext cx="6786275" cy="5237444"/>
          </a:xfrm>
        </p:spPr>
        <p:txBody>
          <a:bodyPr>
            <a:normAutofit/>
          </a:bodyPr>
          <a:lstStyle/>
          <a:p>
            <a:r>
              <a:rPr lang="fr-BE" sz="2400" dirty="0" smtClean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Dossier participatif citoyen: </a:t>
            </a:r>
          </a:p>
          <a:p>
            <a:pPr lvl="1"/>
            <a:r>
              <a:rPr lang="fr-BE" sz="2000" dirty="0" smtClean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matériel de repérage des nids </a:t>
            </a:r>
          </a:p>
          <a:p>
            <a:pPr lvl="1"/>
            <a:r>
              <a:rPr lang="fr-BE" sz="2000" dirty="0" smtClean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complément pour la perche</a:t>
            </a:r>
            <a:endParaRPr lang="fr-BE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Réunion publique d’information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Piégeage de printemps 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Localisation et neutralisation des nids</a:t>
            </a:r>
          </a:p>
          <a:p>
            <a:endParaRPr lang="fr-BE" sz="24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Objectifs : </a:t>
            </a:r>
            <a:endParaRPr lang="fr-BE" sz="24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r>
              <a:rPr lang="fr-BE" sz="1800" dirty="0" smtClean="0">
                <a:latin typeface="Calibri" panose="020F0502020204030204" pitchFamily="34" charset="0"/>
                <a:ea typeface="Aptos" panose="020B0004020202020204" pitchFamily="34" charset="0"/>
              </a:rPr>
              <a:t>Informer </a:t>
            </a:r>
            <a:r>
              <a:rPr lang="fr-BE" sz="1800" dirty="0">
                <a:latin typeface="Calibri" panose="020F0502020204030204" pitchFamily="34" charset="0"/>
                <a:ea typeface="Aptos" panose="020B0004020202020204" pitchFamily="34" charset="0"/>
              </a:rPr>
              <a:t>les citoyens </a:t>
            </a:r>
            <a:endParaRPr lang="fr-BE" sz="18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r>
              <a:rPr lang="fr-BE" sz="1800" dirty="0" smtClean="0">
                <a:latin typeface="Calibri" panose="020F0502020204030204" pitchFamily="34" charset="0"/>
                <a:ea typeface="Aptos" panose="020B0004020202020204" pitchFamily="34" charset="0"/>
              </a:rPr>
              <a:t>Capturer plus de femelles fondatrices (2024 : 74) </a:t>
            </a:r>
          </a:p>
          <a:p>
            <a:pPr lvl="1"/>
            <a:r>
              <a:rPr lang="fr-BE" sz="1800" dirty="0" smtClean="0">
                <a:latin typeface="Calibri" panose="020F0502020204030204" pitchFamily="34" charset="0"/>
                <a:ea typeface="Aptos" panose="020B0004020202020204" pitchFamily="34" charset="0"/>
              </a:rPr>
              <a:t>Neutraliser plus nids primaires (2024 : 3)</a:t>
            </a:r>
            <a:endParaRPr lang="fr-BE" sz="18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r>
              <a:rPr lang="fr-BE" sz="1800" dirty="0" smtClean="0">
                <a:latin typeface="Calibri" panose="020F0502020204030204" pitchFamily="34" charset="0"/>
                <a:ea typeface="Aptos" panose="020B0004020202020204" pitchFamily="34" charset="0"/>
              </a:rPr>
              <a:t>Repérer les nids secondaires plus tôt (Juillet et août)</a:t>
            </a:r>
          </a:p>
          <a:p>
            <a:pPr lvl="1"/>
            <a:r>
              <a:rPr lang="fr-BE" sz="1800" dirty="0" smtClean="0">
                <a:latin typeface="Calibri" panose="020F0502020204030204" pitchFamily="34" charset="0"/>
                <a:ea typeface="Aptos" panose="020B0004020202020204" pitchFamily="34" charset="0"/>
              </a:rPr>
              <a:t>Neutraliser plus de nids avant mi septembre qu’en 2024</a:t>
            </a:r>
            <a:endParaRPr lang="fr-BE" sz="1800" dirty="0"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942" y="627327"/>
            <a:ext cx="2345958" cy="2831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59" y="627327"/>
            <a:ext cx="1876687" cy="2810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67" y="3607724"/>
            <a:ext cx="2448200" cy="2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46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81A1063-39E5-DDA0-09FA-0BDAEE4F5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5553" y="4638293"/>
            <a:ext cx="8750439" cy="2078390"/>
          </a:xfrm>
        </p:spPr>
        <p:txBody>
          <a:bodyPr>
            <a:normAutofit lnSpcReduction="10000"/>
          </a:bodyPr>
          <a:lstStyle/>
          <a:p>
            <a:r>
              <a:rPr lang="fr-BE" sz="3200" dirty="0"/>
              <a:t>VESPA HUNTER </a:t>
            </a:r>
            <a:r>
              <a:rPr lang="fr-BE" sz="3200" dirty="0" smtClean="0"/>
              <a:t>1150 </a:t>
            </a:r>
          </a:p>
          <a:p>
            <a:r>
              <a:rPr lang="fr-BE" sz="3200" dirty="0" smtClean="0"/>
              <a:t>WOLUWE SAINT PIERRE</a:t>
            </a:r>
            <a:endParaRPr lang="fr-BE" sz="3200" dirty="0"/>
          </a:p>
          <a:p>
            <a:r>
              <a:rPr lang="fr-BE" sz="3200" dirty="0"/>
              <a:t>Bilan 2024 et Perspectives 2025</a:t>
            </a:r>
          </a:p>
          <a:p>
            <a:r>
              <a:rPr lang="fr-BE" dirty="0"/>
              <a:t>18 février </a:t>
            </a:r>
            <a:r>
              <a:rPr lang="fr-BE" dirty="0" smtClean="0"/>
              <a:t>2025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5" y="112206"/>
            <a:ext cx="6500553" cy="4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8710E75-E76D-B951-A5E6-1D677C26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233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La méthode 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C6CBB4A1-AA96-F9B3-1B6C-3A17FC1936F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92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7879C-2EB3-ADD5-A531-7FDC54A0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228"/>
            <a:ext cx="10515600" cy="823913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/>
              <a:t>Résultats généraux</a:t>
            </a:r>
            <a:endParaRPr lang="fr-FR" sz="3600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53C419F-7E47-268C-CF20-9FDF05DD6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560" y="899984"/>
            <a:ext cx="4767726" cy="82391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Printemps 2024 – piégeage sélectif</a:t>
            </a:r>
          </a:p>
          <a:p>
            <a:r>
              <a:rPr lang="fr-FR" dirty="0"/>
              <a:t>des fondatrices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E1A981F-35A4-4036-7697-E9311FBD1E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3720" y="1749739"/>
            <a:ext cx="3819802" cy="368458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60E296-DC9E-03A1-533C-4230A63E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56" y="5685349"/>
            <a:ext cx="5761219" cy="6340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489600-5F2D-79BF-2521-55F95F8B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040" y="890176"/>
            <a:ext cx="3389597" cy="233657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737D42-469C-CB6A-9E56-D35F9A29D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672" y="890176"/>
            <a:ext cx="3159857" cy="23365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BB1D93A-1BA1-68E1-4DD7-D85F141C4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055" y="3835541"/>
            <a:ext cx="3603234" cy="24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52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8D41A9F-3499-0CAF-277B-0B06670B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84" y="37903"/>
            <a:ext cx="10666816" cy="1652785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/>
              <a:t>Demain</a:t>
            </a:r>
            <a:br>
              <a:rPr lang="fr-FR" b="1" dirty="0"/>
            </a:br>
            <a:r>
              <a:rPr lang="fr-FR" b="1" dirty="0"/>
              <a:t>partenariat entre </a:t>
            </a:r>
            <a:br>
              <a:rPr lang="fr-FR" b="1" dirty="0"/>
            </a:br>
            <a:r>
              <a:rPr lang="fr-FR" b="1" dirty="0"/>
              <a:t>élus de WSP – Groupe F- habitants</a:t>
            </a:r>
          </a:p>
        </p:txBody>
      </p:sp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id="{4C521211-8937-D55C-2F8A-A530EF50850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95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plante, fleur, jardin&#10;&#10;Description générée automatiquement">
            <a:extLst>
              <a:ext uri="{FF2B5EF4-FFF2-40B4-BE49-F238E27FC236}">
                <a16:creationId xmlns:a16="http://schemas.microsoft.com/office/drawing/2014/main" id="{A0F3E6CA-993F-B8CA-01B8-033F1E802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5242" r="20813" b="6883"/>
          <a:stretch/>
        </p:blipFill>
        <p:spPr>
          <a:xfrm rot="5400000">
            <a:off x="-210744" y="210744"/>
            <a:ext cx="6423965" cy="6002478"/>
          </a:xfrm>
          <a:prstGeom prst="rect">
            <a:avLst/>
          </a:prstGeom>
        </p:spPr>
      </p:pic>
      <p:pic>
        <p:nvPicPr>
          <p:cNvPr id="7" name="Image 6" descr="Une image contenant plante, plein air, arbre, insecte&#10;&#10;Description générée automatiquement">
            <a:extLst>
              <a:ext uri="{FF2B5EF4-FFF2-40B4-BE49-F238E27FC236}">
                <a16:creationId xmlns:a16="http://schemas.microsoft.com/office/drawing/2014/main" id="{CE63679E-7596-BB09-206D-9D789EF45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5171" r="18374" b="2021"/>
          <a:stretch/>
        </p:blipFill>
        <p:spPr>
          <a:xfrm rot="5400000">
            <a:off x="5749594" y="-18441"/>
            <a:ext cx="6423966" cy="64608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4A0000-AE60-02FE-5D99-D8509CE9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025" y="5098402"/>
            <a:ext cx="8650695" cy="1325563"/>
          </a:xfrm>
        </p:spPr>
        <p:txBody>
          <a:bodyPr/>
          <a:lstStyle/>
          <a:p>
            <a:r>
              <a:rPr lang="fr-BE" b="1" dirty="0">
                <a:solidFill>
                  <a:schemeClr val="bg1"/>
                </a:solidFill>
              </a:rPr>
              <a:t>Merci pour votre écoute!</a:t>
            </a:r>
          </a:p>
        </p:txBody>
      </p:sp>
    </p:spTree>
    <p:extLst>
      <p:ext uri="{BB962C8B-B14F-4D97-AF65-F5344CB8AC3E}">
        <p14:creationId xmlns:p14="http://schemas.microsoft.com/office/powerpoint/2010/main" val="39612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475" y="859317"/>
            <a:ext cx="5029902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602" y="4547342"/>
            <a:ext cx="4440911" cy="1596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237CA2-731E-A2E2-6828-66832B2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40" y="329956"/>
            <a:ext cx="6171134" cy="983029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2024 - les actions: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D6694-8F68-0FBB-485D-588E227F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74" y="1169702"/>
            <a:ext cx="8980835" cy="5237444"/>
          </a:xfrm>
        </p:spPr>
        <p:txBody>
          <a:bodyPr>
            <a:normAutofit lnSpcReduction="10000"/>
          </a:bodyPr>
          <a:lstStyle/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Aide au lancement des groupes d’Uccle et Watermael-Boitsfort.</a:t>
            </a:r>
            <a:endParaRPr lang="fr-BE" sz="2400" dirty="0" smtClean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Stand à la fête de WSP (5/05/2024)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Campagne de capture de printemps: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Mise au point de cônes sélectifs de capture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Plateforme de collecte des données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Coordination des captures de printemps 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Production et distribution de cônes de capture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Test de recherche des nids avec puce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Stand à la fête de WSP (5/05/2024)</a:t>
            </a:r>
          </a:p>
          <a:p>
            <a:r>
              <a:rPr lang="fr-BE" sz="2400" dirty="0">
                <a:latin typeface="Calibri" panose="020F0502020204030204" pitchFamily="34" charset="0"/>
                <a:ea typeface="Aptos" panose="020B0004020202020204" pitchFamily="34" charset="0"/>
              </a:rPr>
              <a:t>5</a:t>
            </a:r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 Conférences publiques (</a:t>
            </a:r>
            <a:r>
              <a:rPr lang="fr-BE" sz="2400" dirty="0" err="1" smtClean="0">
                <a:latin typeface="Calibri" panose="020F0502020204030204" pitchFamily="34" charset="0"/>
                <a:ea typeface="Aptos" panose="020B0004020202020204" pitchFamily="34" charset="0"/>
              </a:rPr>
              <a:t>Bxl</a:t>
            </a:r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 et environs) 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Partenariat avec designers industriels 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Blog : groupef.org/fa</a:t>
            </a:r>
          </a:p>
          <a:p>
            <a:r>
              <a:rPr lang="fr-BE" sz="2400" dirty="0">
                <a:latin typeface="Calibri" panose="020F0502020204030204" pitchFamily="34" charset="0"/>
                <a:ea typeface="Aptos" panose="020B0004020202020204" pitchFamily="34" charset="0"/>
              </a:rPr>
              <a:t>P</a:t>
            </a:r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ublication de correctifs des documents publics</a:t>
            </a:r>
            <a:endParaRPr lang="fr-BE" sz="18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75" y="174494"/>
            <a:ext cx="2859272" cy="310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488" y="1818770"/>
            <a:ext cx="2305350" cy="2351253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11106844" y="3692828"/>
            <a:ext cx="241069" cy="191193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1372873" y="2994396"/>
            <a:ext cx="241069" cy="224444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163" y="3692828"/>
            <a:ext cx="304826" cy="2865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088" y="1944481"/>
            <a:ext cx="1797250" cy="25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90DEA5C-86E7-5CE6-7294-CE56A02D10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748" r="76555" b="13061"/>
          <a:stretch/>
        </p:blipFill>
        <p:spPr>
          <a:xfrm>
            <a:off x="2484340" y="3260519"/>
            <a:ext cx="2088109" cy="35190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A633C4-0B8D-1CA4-0C9A-1397EC124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98" y="1357920"/>
            <a:ext cx="6741102" cy="54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C7EB3F-2709-F92F-FF7E-231588CDB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98" y="1357920"/>
            <a:ext cx="1321533" cy="4047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D9BBC6-F14F-47B6-AD12-5EB0D9A56F61}"/>
              </a:ext>
            </a:extLst>
          </p:cNvPr>
          <p:cNvSpPr txBox="1"/>
          <p:nvPr/>
        </p:nvSpPr>
        <p:spPr>
          <a:xfrm>
            <a:off x="198083" y="1505872"/>
            <a:ext cx="45725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0" i="0" u="none" strike="noStrike" dirty="0">
                <a:solidFill>
                  <a:srgbClr val="000000"/>
                </a:solidFill>
                <a:effectLst/>
              </a:rPr>
              <a:t>Espèce exotique envahissante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rgbClr val="000000"/>
                </a:solidFill>
              </a:rPr>
              <a:t>I</a:t>
            </a:r>
            <a:r>
              <a:rPr lang="fr-BE" sz="2000" b="0" i="0" u="none" strike="noStrike" dirty="0">
                <a:solidFill>
                  <a:srgbClr val="000000"/>
                </a:solidFill>
                <a:effectLst/>
              </a:rPr>
              <a:t>ntroduction accidentelle en France en 2004 (</a:t>
            </a:r>
            <a:r>
              <a:rPr lang="fr-BE" sz="2000" b="0" i="0" u="none" strike="noStrike" dirty="0" err="1">
                <a:solidFill>
                  <a:srgbClr val="000000"/>
                </a:solidFill>
                <a:effectLst/>
              </a:rPr>
              <a:t>Lot-et-garonne</a:t>
            </a:r>
            <a:r>
              <a:rPr lang="fr-BE" sz="2000" b="0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0421A7-4B35-0478-EA6D-677781E75CC5}"/>
              </a:ext>
            </a:extLst>
          </p:cNvPr>
          <p:cNvSpPr txBox="1"/>
          <p:nvPr/>
        </p:nvSpPr>
        <p:spPr>
          <a:xfrm>
            <a:off x="1223319" y="642540"/>
            <a:ext cx="10132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Invasion et répartition actuelle de l’espèce en </a:t>
            </a:r>
            <a:r>
              <a:rPr lang="fr-BE" sz="2800" b="1" dirty="0">
                <a:solidFill>
                  <a:srgbClr val="000000"/>
                </a:solidFill>
              </a:rPr>
              <a:t>E</a:t>
            </a:r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urope</a:t>
            </a:r>
            <a:endParaRPr lang="fr-FR" sz="2000" b="1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7FF055-9018-33A2-17D8-07D0B64D0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73" y="4461986"/>
            <a:ext cx="2149209" cy="23295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237CA2-731E-A2E2-6828-66832B2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32" y="113825"/>
            <a:ext cx="6171134" cy="983029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Des freins …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D6694-8F68-0FBB-485D-588E227F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32" y="1429790"/>
            <a:ext cx="7376237" cy="4472247"/>
          </a:xfrm>
        </p:spPr>
        <p:txBody>
          <a:bodyPr>
            <a:normAutofit/>
          </a:bodyPr>
          <a:lstStyle/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Intérêt des élus – sujet peu / mal connu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Messages incitant à l’inaction:</a:t>
            </a:r>
            <a:endParaRPr lang="fr-BE" sz="2400" dirty="0" smtClean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Limite des 7 mètres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Neutralisation pas obligatoire</a:t>
            </a:r>
          </a:p>
          <a:p>
            <a:pPr lvl="1"/>
            <a:endParaRPr lang="fr-BE" sz="20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L’esprit ou la lettre de la loi?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Légalité du pistage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VVN ne figure pas dans la liste des espèces exotiques envahissantes de la région (UE 016/1141 13/07/2016)</a:t>
            </a:r>
          </a:p>
          <a:p>
            <a:pPr lvl="1"/>
            <a:endParaRPr lang="fr-BE" sz="20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Impacts minimisés (biodiversité, santé publique)</a:t>
            </a:r>
            <a:endParaRPr lang="fr-BE" sz="20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endParaRPr lang="fr-BE" sz="20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endParaRPr lang="fr-BE" sz="20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fr-BE" sz="2000" dirty="0" smtClean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fr-BE" sz="24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5" y="926344"/>
            <a:ext cx="3329241" cy="3731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96005" y="1096854"/>
            <a:ext cx="661444" cy="4898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789" y="223108"/>
            <a:ext cx="2859272" cy="31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282" y="3665913"/>
            <a:ext cx="1715692" cy="2689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282" y="1586744"/>
            <a:ext cx="1861850" cy="15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237CA2-731E-A2E2-6828-66832B2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32" y="113825"/>
            <a:ext cx="6171134" cy="983029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… et des attentes!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D6694-8F68-0FBB-485D-588E227F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40" y="1197033"/>
            <a:ext cx="8257379" cy="4297680"/>
          </a:xfrm>
        </p:spPr>
        <p:txBody>
          <a:bodyPr>
            <a:normAutofit/>
          </a:bodyPr>
          <a:lstStyle/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Plan de lutte régional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Objectif: limiter la prolifération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Actions concrètes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Mesure de l’efficacité et de l’évolution de la situation</a:t>
            </a:r>
          </a:p>
          <a:p>
            <a:endParaRPr lang="fr-BE" sz="24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Communications </a:t>
            </a:r>
            <a:r>
              <a:rPr lang="fr-BE" sz="2400" dirty="0">
                <a:latin typeface="Calibri" panose="020F0502020204030204" pitchFamily="34" charset="0"/>
                <a:ea typeface="Aptos" panose="020B0004020202020204" pitchFamily="34" charset="0"/>
              </a:rPr>
              <a:t>claires et cohérentes (région/communes)</a:t>
            </a:r>
          </a:p>
          <a:p>
            <a:pPr lvl="1"/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Concrètes</a:t>
            </a:r>
          </a:p>
          <a:p>
            <a:pPr lvl="1"/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Incitant à l’action</a:t>
            </a:r>
          </a:p>
          <a:p>
            <a:endParaRPr lang="fr-BE" sz="24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Vespa Velutina sur la  liste des  EEE de la région Bruxelles Capitale. </a:t>
            </a:r>
          </a:p>
          <a:p>
            <a:pPr lvl="1"/>
            <a:endParaRPr lang="fr-BE" sz="20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fr-BE" sz="2000" dirty="0" smtClean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fr-BE" sz="2400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175" y="113825"/>
            <a:ext cx="2859272" cy="31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74" y="3960344"/>
            <a:ext cx="4285680" cy="1077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898" y="5175856"/>
            <a:ext cx="4424793" cy="858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593" y="1271321"/>
            <a:ext cx="3771462" cy="2419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032" y="5769033"/>
            <a:ext cx="7725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Urgence à passer à l’action!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237CA2-731E-A2E2-6828-66832B2F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40" y="329956"/>
            <a:ext cx="6171134" cy="983029"/>
          </a:xfrm>
        </p:spPr>
        <p:txBody>
          <a:bodyPr>
            <a:normAutofit/>
          </a:bodyPr>
          <a:lstStyle/>
          <a:p>
            <a:r>
              <a:rPr lang="fr-BE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2025 - les projets: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2D6694-8F68-0FBB-485D-588E227F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40" y="1101784"/>
            <a:ext cx="8631700" cy="5237444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latin typeface="Calibri" panose="020F0502020204030204" pitchFamily="34" charset="0"/>
                <a:ea typeface="Aptos" panose="020B0004020202020204" pitchFamily="34" charset="0"/>
              </a:rPr>
              <a:t>Développer de nouveaux groupes locaux</a:t>
            </a:r>
            <a:r>
              <a:rPr lang="fr-BE" sz="2400" b="1" dirty="0" smtClean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endParaRPr lang="fr-BE" sz="2000" b="1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Campagne de capture de printemps:</a:t>
            </a:r>
          </a:p>
          <a:p>
            <a:pPr lvl="1"/>
            <a:r>
              <a:rPr lang="fr-BE" sz="2000" b="1" dirty="0" smtClean="0">
                <a:latin typeface="Calibri" panose="020F0502020204030204" pitchFamily="34" charset="0"/>
                <a:ea typeface="Aptos" panose="020B0004020202020204" pitchFamily="34" charset="0"/>
              </a:rPr>
              <a:t>Amélioration </a:t>
            </a:r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des systèmes de capture</a:t>
            </a:r>
          </a:p>
          <a:p>
            <a:pPr lvl="1"/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Production et distribution de </a:t>
            </a:r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systèmes </a:t>
            </a:r>
            <a:r>
              <a:rPr lang="fr-BE" sz="2000" dirty="0">
                <a:latin typeface="Calibri" panose="020F0502020204030204" pitchFamily="34" charset="0"/>
                <a:ea typeface="Aptos" panose="020B0004020202020204" pitchFamily="34" charset="0"/>
              </a:rPr>
              <a:t>de </a:t>
            </a:r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capture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Plateforme de collecte des données 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Coordination des captures de printemps </a:t>
            </a:r>
          </a:p>
          <a:p>
            <a:r>
              <a:rPr lang="fr-BE" sz="2400" b="1" dirty="0" smtClean="0">
                <a:latin typeface="Calibri" panose="020F0502020204030204" pitchFamily="34" charset="0"/>
                <a:ea typeface="Aptos" panose="020B0004020202020204" pitchFamily="34" charset="0"/>
              </a:rPr>
              <a:t>Utilisation intensive de la recherche de nid avec puce</a:t>
            </a:r>
          </a:p>
          <a:p>
            <a:r>
              <a:rPr lang="fr-BE" sz="2400" b="1" dirty="0" smtClean="0">
                <a:latin typeface="Calibri" panose="020F0502020204030204" pitchFamily="34" charset="0"/>
                <a:ea typeface="Aptos" panose="020B0004020202020204" pitchFamily="34" charset="0"/>
              </a:rPr>
              <a:t>Conscientiser</a:t>
            </a:r>
          </a:p>
          <a:p>
            <a:pPr lvl="1"/>
            <a:r>
              <a:rPr lang="fr-BE" sz="2000" dirty="0" smtClean="0">
                <a:latin typeface="Calibri" panose="020F0502020204030204" pitchFamily="34" charset="0"/>
                <a:ea typeface="Aptos" panose="020B0004020202020204" pitchFamily="34" charset="0"/>
              </a:rPr>
              <a:t>Conférences publiques (2 réalisées, 3 planifiées…)</a:t>
            </a:r>
          </a:p>
          <a:p>
            <a:r>
              <a:rPr lang="fr-BE" sz="2400" dirty="0" smtClean="0">
                <a:latin typeface="Calibri" panose="020F0502020204030204" pitchFamily="34" charset="0"/>
                <a:ea typeface="Aptos" panose="020B0004020202020204" pitchFamily="34" charset="0"/>
              </a:rPr>
              <a:t>Blog : groupef.org/fa</a:t>
            </a:r>
          </a:p>
          <a:p>
            <a:endParaRPr lang="fr-BE" sz="2400" b="1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fr-BE" sz="2400" b="1" dirty="0" smtClean="0">
                <a:latin typeface="Calibri" panose="020F0502020204030204" pitchFamily="34" charset="0"/>
                <a:ea typeface="Aptos" panose="020B0004020202020204" pitchFamily="34" charset="0"/>
              </a:rPr>
              <a:t>Partenaire avec les acteurs pour </a:t>
            </a:r>
            <a:r>
              <a:rPr lang="fr-BE" sz="2400" b="1" smtClean="0">
                <a:latin typeface="Calibri" panose="020F0502020204030204" pitchFamily="34" charset="0"/>
                <a:ea typeface="Aptos" panose="020B0004020202020204" pitchFamily="34" charset="0"/>
              </a:rPr>
              <a:t>passer des action concrètes et efficaces.</a:t>
            </a:r>
            <a:endParaRPr lang="fr-BE" sz="2400" b="1" dirty="0" smtClean="0"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375" y="173982"/>
            <a:ext cx="2854784" cy="311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375" y="4781560"/>
            <a:ext cx="2822675" cy="178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182" y="2171172"/>
            <a:ext cx="2843060" cy="2459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109" y="686971"/>
            <a:ext cx="2304488" cy="2353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567" y="2318893"/>
            <a:ext cx="264406" cy="299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277" y="1703635"/>
            <a:ext cx="262151" cy="298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428" y="947613"/>
            <a:ext cx="262151" cy="298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467" y="1853776"/>
            <a:ext cx="262151" cy="298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939" y="1312985"/>
            <a:ext cx="262151" cy="298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334" y="923450"/>
            <a:ext cx="262151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76" y="510231"/>
            <a:ext cx="3765665" cy="5312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10" y="5261321"/>
            <a:ext cx="10515600" cy="1325563"/>
          </a:xfrm>
        </p:spPr>
        <p:txBody>
          <a:bodyPr/>
          <a:lstStyle/>
          <a:p>
            <a:pPr algn="ctr"/>
            <a:r>
              <a:rPr lang="fr-BE" dirty="0" smtClean="0"/>
              <a:t>Merci pour votre attention!</a:t>
            </a:r>
            <a:br>
              <a:rPr lang="fr-BE" dirty="0" smtClean="0"/>
            </a:br>
            <a:r>
              <a:rPr lang="fr-BE" dirty="0" smtClean="0"/>
              <a:t>Place aux questions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855" y="321555"/>
            <a:ext cx="5753903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0AEAF44-6D43-17FD-2D0D-4B982ED3D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42" y="1556121"/>
            <a:ext cx="4620054" cy="3745758"/>
          </a:xfrm>
          <a:prstGeom prst="rect">
            <a:avLst/>
          </a:prstGeom>
        </p:spPr>
      </p:pic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EC99969-429B-BF51-01C6-A7253EF10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666" y="1556121"/>
            <a:ext cx="4628625" cy="37371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F8A25D-C188-AE04-6CC1-E7314ADCD735}"/>
              </a:ext>
            </a:extLst>
          </p:cNvPr>
          <p:cNvSpPr txBox="1"/>
          <p:nvPr/>
        </p:nvSpPr>
        <p:spPr>
          <a:xfrm>
            <a:off x="9751717" y="6496775"/>
            <a:ext cx="244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(Rome et al., 2019, </a:t>
            </a:r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Apimondia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9A6185-90F1-8E47-19A3-D6C7489455A2}"/>
              </a:ext>
            </a:extLst>
          </p:cNvPr>
          <p:cNvSpPr txBox="1"/>
          <p:nvPr/>
        </p:nvSpPr>
        <p:spPr>
          <a:xfrm>
            <a:off x="1074742" y="5788889"/>
            <a:ext cx="8116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Carte de prédiction des potentialités d’expansion de Vespa </a:t>
            </a:r>
            <a:r>
              <a:rPr lang="fr-FR" sz="2000" dirty="0" err="1"/>
              <a:t>velutina</a:t>
            </a:r>
            <a:endParaRPr lang="fr-FR" sz="2000" dirty="0"/>
          </a:p>
          <a:p>
            <a:r>
              <a:rPr lang="fr-FR" sz="2000" dirty="0"/>
              <a:t>Selon consensus de 8 modèles de niche réalisés avec données de 2004-2015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7D8656-82D0-FF5C-B14E-B992DB71E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6A7C2E3-C929-D300-5D31-7B94B1D3ABF7}"/>
              </a:ext>
            </a:extLst>
          </p:cNvPr>
          <p:cNvSpPr txBox="1"/>
          <p:nvPr/>
        </p:nvSpPr>
        <p:spPr>
          <a:xfrm>
            <a:off x="1223319" y="642540"/>
            <a:ext cx="10132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dirty="0">
                <a:solidFill>
                  <a:srgbClr val="000000"/>
                </a:solidFill>
              </a:rPr>
              <a:t>Modélisation des potentialités d’expansion de </a:t>
            </a:r>
            <a:r>
              <a:rPr lang="fr-BE" sz="2800" b="1" i="1" dirty="0">
                <a:solidFill>
                  <a:srgbClr val="000000"/>
                </a:solidFill>
              </a:rPr>
              <a:t>VVN</a:t>
            </a:r>
            <a:endParaRPr lang="fr-FR" sz="2000" b="1" i="1" dirty="0"/>
          </a:p>
        </p:txBody>
      </p:sp>
    </p:spTree>
    <p:extLst>
      <p:ext uri="{BB962C8B-B14F-4D97-AF65-F5344CB8AC3E}">
        <p14:creationId xmlns:p14="http://schemas.microsoft.com/office/powerpoint/2010/main" val="321124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EE0D0AF-2318-216A-BE19-44DFF5B9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9" r="3350"/>
          <a:stretch/>
        </p:blipFill>
        <p:spPr>
          <a:xfrm>
            <a:off x="4419600" y="0"/>
            <a:ext cx="766156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6D2E88-DFCD-B03F-B905-5597C094050E}"/>
              </a:ext>
            </a:extLst>
          </p:cNvPr>
          <p:cNvSpPr txBox="1"/>
          <p:nvPr/>
        </p:nvSpPr>
        <p:spPr>
          <a:xfrm>
            <a:off x="4419600" y="6550223"/>
            <a:ext cx="187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Orianne Rollin - CARI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FAF7A65-E9F8-3E50-B279-A6C458C567C8}"/>
              </a:ext>
            </a:extLst>
          </p:cNvPr>
          <p:cNvSpPr txBox="1">
            <a:spLocks/>
          </p:cNvSpPr>
          <p:nvPr/>
        </p:nvSpPr>
        <p:spPr>
          <a:xfrm>
            <a:off x="1223319" y="680760"/>
            <a:ext cx="4281814" cy="502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+mn-lt"/>
              </a:rPr>
              <a:t>Cycle biologique annuel</a:t>
            </a:r>
            <a:endParaRPr lang="fr-FR" sz="2800" b="1" i="1" dirty="0"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9CF419-F3F5-7D0E-2D68-B3B16635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AAA188-B33E-0E28-F5F7-6EA4E079AD82}"/>
              </a:ext>
            </a:extLst>
          </p:cNvPr>
          <p:cNvSpPr txBox="1"/>
          <p:nvPr/>
        </p:nvSpPr>
        <p:spPr>
          <a:xfrm>
            <a:off x="440458" y="2459504"/>
            <a:ext cx="35457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nl-BE" sz="2000" dirty="0">
                <a:effectLst/>
              </a:rPr>
              <a:t>Observations des individus, des nids et des nuisances dûes à cette éspèce variables au cours de l’année</a:t>
            </a:r>
          </a:p>
          <a:p>
            <a:pPr>
              <a:spcAft>
                <a:spcPts val="1200"/>
              </a:spcAft>
            </a:pPr>
            <a:r>
              <a:rPr lang="nl-BE" sz="2000" dirty="0">
                <a:sym typeface="Wingdings" pitchFamily="2" charset="2"/>
              </a:rPr>
              <a:t> Dépend </a:t>
            </a:r>
            <a:r>
              <a:rPr lang="nl-BE" sz="2000" dirty="0">
                <a:effectLst/>
              </a:rPr>
              <a:t>du stade de développement de la colonie</a:t>
            </a:r>
            <a:endParaRPr lang="fr-BE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31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0E76448-7F3B-1A50-A1AF-72E4615C4C87}"/>
              </a:ext>
            </a:extLst>
          </p:cNvPr>
          <p:cNvSpPr txBox="1"/>
          <p:nvPr/>
        </p:nvSpPr>
        <p:spPr>
          <a:xfrm>
            <a:off x="5611464" y="3280700"/>
            <a:ext cx="46273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Préférence pour des ressources de « masses »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</a:rPr>
              <a:t>insectes sociaux </a:t>
            </a:r>
            <a:r>
              <a:rPr lang="fr-FR" dirty="0"/>
              <a:t>(abeilles, guêpes, etc…)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</a:rPr>
              <a:t>bourgades d’abeilles sauvages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</a:rPr>
              <a:t>mouches scatophages </a:t>
            </a:r>
            <a:r>
              <a:rPr lang="fr-FR" dirty="0"/>
              <a:t>(bousiers)</a:t>
            </a:r>
          </a:p>
          <a:p>
            <a:r>
              <a:rPr lang="fr-FR" dirty="0"/>
              <a:t>+ </a:t>
            </a:r>
            <a:r>
              <a:rPr lang="fr-FR" dirty="0">
                <a:solidFill>
                  <a:srgbClr val="C00000"/>
                </a:solidFill>
              </a:rPr>
              <a:t>autres arthropodes </a:t>
            </a:r>
            <a:r>
              <a:rPr lang="fr-FR" dirty="0"/>
              <a:t>(ex. araignées)</a:t>
            </a:r>
          </a:p>
          <a:p>
            <a:r>
              <a:rPr lang="fr-FR" dirty="0"/>
              <a:t>+ charognes (ex. carcasses, poissons morts…)</a:t>
            </a:r>
          </a:p>
        </p:txBody>
      </p:sp>
      <p:pic>
        <p:nvPicPr>
          <p:cNvPr id="9218" name="Picture 2" descr="ANDRENA RHENANA (SUITE) - OBSERVATIONS 2 - BALADES ENTOMOLOGIQUES">
            <a:extLst>
              <a:ext uri="{FF2B5EF4-FFF2-40B4-BE49-F238E27FC236}">
                <a16:creationId xmlns:a16="http://schemas.microsoft.com/office/drawing/2014/main" id="{1AFFE902-9DF9-01E6-8F13-F880E3FB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99" y="5164257"/>
            <a:ext cx="2418054" cy="154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ouse De Vache Couverte Par La Mouche Photo stock - Image du image,  couleur: 57270006">
            <a:extLst>
              <a:ext uri="{FF2B5EF4-FFF2-40B4-BE49-F238E27FC236}">
                <a16:creationId xmlns:a16="http://schemas.microsoft.com/office/drawing/2014/main" id="{3393EC26-F4D0-2511-E752-7F657018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378" y="5170478"/>
            <a:ext cx="2306087" cy="154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estruction de nid de guêpes et frelons dans le Bas-Rhin | DKM Experts">
            <a:extLst>
              <a:ext uri="{FF2B5EF4-FFF2-40B4-BE49-F238E27FC236}">
                <a16:creationId xmlns:a16="http://schemas.microsoft.com/office/drawing/2014/main" id="{1CA3A8BF-5DD5-4B33-FCB5-3C7ECF06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039" y="5168933"/>
            <a:ext cx="1427406" cy="15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lons asiatiques en saison - Apiservices - Forum sur l'apiculture -  Results from #360">
            <a:extLst>
              <a:ext uri="{FF2B5EF4-FFF2-40B4-BE49-F238E27FC236}">
                <a16:creationId xmlns:a16="http://schemas.microsoft.com/office/drawing/2014/main" id="{B53926FD-A7BD-4A1B-20E1-6BD1A4320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0"/>
          <a:stretch/>
        </p:blipFill>
        <p:spPr bwMode="auto">
          <a:xfrm>
            <a:off x="10280655" y="3146305"/>
            <a:ext cx="1767014" cy="19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es frelons dans les pommes | Nous sommes en plein dans la saison des  fruits qui tombent (figues, pommes, poires, etc...) badaboum et là une nuée  de vespas débarque. Ils adorent ça,... |">
            <a:extLst>
              <a:ext uri="{FF2B5EF4-FFF2-40B4-BE49-F238E27FC236}">
                <a16:creationId xmlns:a16="http://schemas.microsoft.com/office/drawing/2014/main" id="{C9AF16F6-821E-FE21-F174-7EDE97BE1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b="15912"/>
          <a:stretch/>
        </p:blipFill>
        <p:spPr bwMode="auto">
          <a:xfrm>
            <a:off x="47193" y="4531991"/>
            <a:ext cx="1672997" cy="227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A5A4CC-A49D-4CBD-EAE0-83FBFA2D89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266" r="7573"/>
          <a:stretch/>
        </p:blipFill>
        <p:spPr>
          <a:xfrm>
            <a:off x="1765467" y="5023039"/>
            <a:ext cx="2162531" cy="178491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CA09CA5-6C60-F89A-24C2-911954FACC78}"/>
              </a:ext>
            </a:extLst>
          </p:cNvPr>
          <p:cNvSpPr txBox="1"/>
          <p:nvPr/>
        </p:nvSpPr>
        <p:spPr>
          <a:xfrm>
            <a:off x="3466325" y="1909181"/>
            <a:ext cx="16563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Both"/>
            </a:pPr>
            <a:r>
              <a:rPr lang="fr-FR" sz="2000" b="1" dirty="0"/>
              <a:t>Eau</a:t>
            </a:r>
          </a:p>
          <a:p>
            <a:pPr marL="457200" indent="-457200">
              <a:buAutoNum type="arabicParenBoth"/>
            </a:pPr>
            <a:r>
              <a:rPr lang="fr-FR" sz="2000" b="1" dirty="0"/>
              <a:t>Fibres</a:t>
            </a:r>
          </a:p>
          <a:p>
            <a:pPr marL="457200" indent="-457200">
              <a:buAutoNum type="arabicParenBoth"/>
            </a:pPr>
            <a:r>
              <a:rPr lang="fr-FR" sz="2000" b="1" dirty="0"/>
              <a:t>Sucres</a:t>
            </a:r>
          </a:p>
          <a:p>
            <a:pPr marL="457200" indent="-457200">
              <a:buAutoNum type="arabicParenBoth"/>
            </a:pPr>
            <a:r>
              <a:rPr lang="fr-FR" sz="2000" b="1" dirty="0"/>
              <a:t>Protéines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2F9792E-8340-1712-8E45-019D0E5CBD58}"/>
              </a:ext>
            </a:extLst>
          </p:cNvPr>
          <p:cNvCxnSpPr>
            <a:cxnSpLocks/>
          </p:cNvCxnSpPr>
          <p:nvPr/>
        </p:nvCxnSpPr>
        <p:spPr>
          <a:xfrm flipH="1">
            <a:off x="2463483" y="2786063"/>
            <a:ext cx="1002842" cy="143063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F65D029-A5E5-D4FE-34F8-F8FAED7830E1}"/>
              </a:ext>
            </a:extLst>
          </p:cNvPr>
          <p:cNvCxnSpPr>
            <a:cxnSpLocks/>
          </p:cNvCxnSpPr>
          <p:nvPr/>
        </p:nvCxnSpPr>
        <p:spPr>
          <a:xfrm>
            <a:off x="4586288" y="3232620"/>
            <a:ext cx="972336" cy="88832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DD08CEDA-C0F6-6E9A-CE3C-AF74499C8EEA}"/>
              </a:ext>
            </a:extLst>
          </p:cNvPr>
          <p:cNvSpPr txBox="1"/>
          <p:nvPr/>
        </p:nvSpPr>
        <p:spPr>
          <a:xfrm>
            <a:off x="1765467" y="4316805"/>
            <a:ext cx="2339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Plantes nectarifères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Miellat de pucerons</a:t>
            </a:r>
          </a:p>
        </p:txBody>
      </p:sp>
      <p:pic>
        <p:nvPicPr>
          <p:cNvPr id="8" name="Image 7" descr="Une image contenant meubles, banc, table, plein air&#10;&#10;Description générée automatiquement">
            <a:extLst>
              <a:ext uri="{FF2B5EF4-FFF2-40B4-BE49-F238E27FC236}">
                <a16:creationId xmlns:a16="http://schemas.microsoft.com/office/drawing/2014/main" id="{777BABE7-C8F7-D501-D417-B19E0CFA71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99" t="58086" r="68196" b="3091"/>
          <a:stretch/>
        </p:blipFill>
        <p:spPr>
          <a:xfrm>
            <a:off x="243894" y="1738205"/>
            <a:ext cx="2357209" cy="1690796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4B0D1D2-2EB4-EB24-172B-AC0E3E53D292}"/>
              </a:ext>
            </a:extLst>
          </p:cNvPr>
          <p:cNvCxnSpPr>
            <a:cxnSpLocks/>
          </p:cNvCxnSpPr>
          <p:nvPr/>
        </p:nvCxnSpPr>
        <p:spPr>
          <a:xfrm flipH="1">
            <a:off x="2675467" y="2154593"/>
            <a:ext cx="79085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3AAADDD-FC41-E11B-E1EF-C65AED36640D}"/>
              </a:ext>
            </a:extLst>
          </p:cNvPr>
          <p:cNvCxnSpPr>
            <a:cxnSpLocks/>
          </p:cNvCxnSpPr>
          <p:nvPr/>
        </p:nvCxnSpPr>
        <p:spPr>
          <a:xfrm>
            <a:off x="4855327" y="2426350"/>
            <a:ext cx="113257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Une image contenant meubles, banc, table, plein air&#10;&#10;Description générée automatiquement">
            <a:extLst>
              <a:ext uri="{FF2B5EF4-FFF2-40B4-BE49-F238E27FC236}">
                <a16:creationId xmlns:a16="http://schemas.microsoft.com/office/drawing/2014/main" id="{E886855C-0071-B857-9AC0-AABD8ABBED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924" t="22833" r="1447" b="46131"/>
          <a:stretch/>
        </p:blipFill>
        <p:spPr>
          <a:xfrm>
            <a:off x="7575352" y="1315120"/>
            <a:ext cx="1907124" cy="1035596"/>
          </a:xfrm>
          <a:prstGeom prst="rect">
            <a:avLst/>
          </a:prstGeom>
        </p:spPr>
      </p:pic>
      <p:pic>
        <p:nvPicPr>
          <p:cNvPr id="28" name="Image 27" descr="Une image contenant meubles, banc, table, plein air&#10;&#10;Description générée automatiquement">
            <a:extLst>
              <a:ext uri="{FF2B5EF4-FFF2-40B4-BE49-F238E27FC236}">
                <a16:creationId xmlns:a16="http://schemas.microsoft.com/office/drawing/2014/main" id="{4EF7DC97-4312-041A-0E11-3784B95FAD2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727" t="54904" r="1947" b="9460"/>
          <a:stretch/>
        </p:blipFill>
        <p:spPr>
          <a:xfrm>
            <a:off x="5860608" y="1435485"/>
            <a:ext cx="1803084" cy="11354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5EB2CBA-75C1-E9D3-9981-D7F30A5DFF01}"/>
              </a:ext>
            </a:extLst>
          </p:cNvPr>
          <p:cNvSpPr txBox="1"/>
          <p:nvPr/>
        </p:nvSpPr>
        <p:spPr>
          <a:xfrm>
            <a:off x="1223320" y="642540"/>
            <a:ext cx="7984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i="0" u="none" strike="noStrike" dirty="0">
                <a:solidFill>
                  <a:srgbClr val="000000"/>
                </a:solidFill>
                <a:effectLst/>
              </a:rPr>
              <a:t>Ressources nécessaires à </a:t>
            </a:r>
            <a:r>
              <a:rPr lang="fr-BE" sz="2800" b="1" i="1" u="none" strike="noStrike" dirty="0">
                <a:solidFill>
                  <a:srgbClr val="000000"/>
                </a:solidFill>
                <a:effectLst/>
              </a:rPr>
              <a:t>VVN</a:t>
            </a:r>
            <a:endParaRPr lang="fr-FR" sz="2000" b="1" i="1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E682183-5FF8-79A9-9A1C-A0C317882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92D4CD-4A2E-0778-9DB5-91895621725D}"/>
              </a:ext>
            </a:extLst>
          </p:cNvPr>
          <p:cNvSpPr txBox="1"/>
          <p:nvPr/>
        </p:nvSpPr>
        <p:spPr>
          <a:xfrm>
            <a:off x="1223320" y="642540"/>
            <a:ext cx="7984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fr-BE" sz="2800" b="1" i="0" u="none" strike="noStrike" dirty="0">
                <a:solidFill>
                  <a:srgbClr val="C00000"/>
                </a:solidFill>
                <a:effectLst/>
              </a:rPr>
              <a:t>Risque pour la </a:t>
            </a:r>
            <a:r>
              <a:rPr lang="fr-BE" sz="2800" b="1" i="0" u="sng" strike="noStrike" dirty="0">
                <a:solidFill>
                  <a:srgbClr val="C00000"/>
                </a:solidFill>
                <a:effectLst/>
              </a:rPr>
              <a:t>biodiversité</a:t>
            </a:r>
            <a:r>
              <a:rPr lang="fr-BE" sz="2800" b="1" i="0" u="none" strike="noStrike" dirty="0">
                <a:solidFill>
                  <a:srgbClr val="C00000"/>
                </a:solidFill>
                <a:effectLst/>
              </a:rPr>
              <a:t> !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E2E40D-5753-D9A1-50A0-D990839B1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" y="268721"/>
            <a:ext cx="752847" cy="993758"/>
          </a:xfrm>
          <a:prstGeom prst="rect">
            <a:avLst/>
          </a:prstGeom>
        </p:spPr>
      </p:pic>
      <p:pic>
        <p:nvPicPr>
          <p:cNvPr id="5" name="Picture 2" descr="Spectre de proies du frelon asiatique en France dans 3 milieux différents (d'après Rome et al., 2011).">
            <a:extLst>
              <a:ext uri="{FF2B5EF4-FFF2-40B4-BE49-F238E27FC236}">
                <a16:creationId xmlns:a16="http://schemas.microsoft.com/office/drawing/2014/main" id="{20D32CEC-165F-6DF6-8217-05CC3DB8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79" y="3188641"/>
            <a:ext cx="10287643" cy="34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B9AA76-B5F7-8D64-216B-68D50894327D}"/>
              </a:ext>
            </a:extLst>
          </p:cNvPr>
          <p:cNvSpPr txBox="1"/>
          <p:nvPr/>
        </p:nvSpPr>
        <p:spPr>
          <a:xfrm>
            <a:off x="1025979" y="6589279"/>
            <a:ext cx="1914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(Rome et al., 2011)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5AC511-CA91-DC2B-4CE4-47391FAA08A6}"/>
              </a:ext>
            </a:extLst>
          </p:cNvPr>
          <p:cNvSpPr txBox="1"/>
          <p:nvPr/>
        </p:nvSpPr>
        <p:spPr>
          <a:xfrm>
            <a:off x="1025979" y="1486896"/>
            <a:ext cx="6756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000000"/>
                </a:solidFill>
              </a:rPr>
              <a:t>R</a:t>
            </a:r>
            <a:r>
              <a:rPr lang="fr-BE" dirty="0">
                <a:solidFill>
                  <a:srgbClr val="000000"/>
                </a:solidFill>
                <a:effectLst/>
              </a:rPr>
              <a:t>égime alimentaire de VVN est :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000000"/>
                </a:solidFill>
                <a:effectLst/>
              </a:rPr>
              <a:t>opportuniste et généraliste (159 espèces )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000000"/>
                </a:solidFill>
                <a:effectLst/>
              </a:rPr>
              <a:t>d’autant plus diversifié que le milieu est diversifié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fr-BE" dirty="0">
                <a:solidFill>
                  <a:srgbClr val="000000"/>
                </a:solidFill>
                <a:sym typeface="Wingdings" pitchFamily="2" charset="2"/>
              </a:rPr>
              <a:t>jusqu’à </a:t>
            </a:r>
            <a:r>
              <a:rPr lang="fr-BE" b="1" dirty="0">
                <a:solidFill>
                  <a:srgbClr val="C00000"/>
                </a:solidFill>
                <a:sym typeface="Wingdings" pitchFamily="2" charset="2"/>
              </a:rPr>
              <a:t>11,32 kg d’insectes / colonie </a:t>
            </a:r>
            <a:r>
              <a:rPr lang="fr-BE" dirty="0">
                <a:solidFill>
                  <a:srgbClr val="000000"/>
                </a:solidFill>
                <a:sym typeface="Wingdings" pitchFamily="2" charset="2"/>
              </a:rPr>
              <a:t>en une saison (</a:t>
            </a:r>
            <a:r>
              <a:rPr lang="fr-BE" b="1" dirty="0">
                <a:solidFill>
                  <a:srgbClr val="C00000"/>
                </a:solidFill>
                <a:sym typeface="Wingdings" pitchFamily="2" charset="2"/>
              </a:rPr>
              <a:t>97k insectes</a:t>
            </a:r>
            <a:r>
              <a:rPr lang="fr-BE" dirty="0">
                <a:solidFill>
                  <a:srgbClr val="000000"/>
                </a:solidFill>
                <a:sym typeface="Wingdings" pitchFamily="2" charset="2"/>
              </a:rPr>
              <a:t>),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fr-BE" dirty="0">
                <a:solidFill>
                  <a:srgbClr val="000000"/>
                </a:solidFill>
                <a:sym typeface="Wingdings" pitchFamily="2" charset="2"/>
              </a:rPr>
              <a:t>Jusqu’au double pour de très gros nids !</a:t>
            </a:r>
            <a:endParaRPr lang="fr-B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496A24-1EB3-23FB-FD52-E155F948EF67}"/>
              </a:ext>
            </a:extLst>
          </p:cNvPr>
          <p:cNvSpPr txBox="1"/>
          <p:nvPr/>
        </p:nvSpPr>
        <p:spPr>
          <a:xfrm>
            <a:off x="8113707" y="1272315"/>
            <a:ext cx="3199915" cy="64633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itchFamily="2" charset="2"/>
              </a:rPr>
              <a:t> </a:t>
            </a:r>
            <a:r>
              <a:rPr lang="fr-FR" b="1" dirty="0"/>
              <a:t>En milieu urbain : </a:t>
            </a:r>
          </a:p>
          <a:p>
            <a:r>
              <a:rPr lang="fr-FR" b="1" dirty="0"/>
              <a:t>seulement 38% d’</a:t>
            </a:r>
            <a:r>
              <a:rPr lang="fr-FR" b="1" i="1" dirty="0"/>
              <a:t>Apis </a:t>
            </a:r>
            <a:r>
              <a:rPr lang="fr-FR" b="1" i="1" dirty="0" err="1"/>
              <a:t>mellifera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4425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3561</Words>
  <Application>Microsoft Office PowerPoint</Application>
  <PresentationFormat>Grand écran</PresentationFormat>
  <Paragraphs>602</Paragraphs>
  <Slides>53</Slides>
  <Notes>24</Notes>
  <HiddenSlides>3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6" baseType="lpstr">
      <vt:lpstr>Aptos</vt:lpstr>
      <vt:lpstr>Arial</vt:lpstr>
      <vt:lpstr>Arial Rounded MT Bold</vt:lpstr>
      <vt:lpstr>Calibri</vt:lpstr>
      <vt:lpstr>Calibri Light</vt:lpstr>
      <vt:lpstr>Nunito</vt:lpstr>
      <vt:lpstr>Nunito Bold</vt:lpstr>
      <vt:lpstr>Nunito SemiBold</vt:lpstr>
      <vt:lpstr>Police système Courant</vt:lpstr>
      <vt:lpstr>Symbol</vt:lpstr>
      <vt:lpstr>Times New Roman</vt:lpstr>
      <vt:lpstr>Wingdings</vt:lpstr>
      <vt:lpstr>Thème Office</vt:lpstr>
      <vt:lpstr>La lutte contre la prolifération du frelon asiatique: bilan et perspectives</vt:lpstr>
      <vt:lpstr>Le frelon asiatique à pattes jaunes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Triple problématique</vt:lpstr>
      <vt:lpstr>Espèce exotique envahissante</vt:lpstr>
      <vt:lpstr>Espèce largement répandue &gt; Gestion</vt:lpstr>
      <vt:lpstr>Neutralisation</vt:lpstr>
      <vt:lpstr>Présentation PowerPoint</vt:lpstr>
      <vt:lpstr>Neutralisation – Bilan BE 2024</vt:lpstr>
      <vt:lpstr>Présentation PowerPoint</vt:lpstr>
      <vt:lpstr>Piégeage</vt:lpstr>
      <vt:lpstr>Présentation PowerPoint</vt:lpstr>
      <vt:lpstr>Pistage</vt:lpstr>
      <vt:lpstr>Perspectives 2025</vt:lpstr>
      <vt:lpstr>Présentation PowerPoint</vt:lpstr>
      <vt:lpstr>Protection des ruches</vt:lpstr>
      <vt:lpstr>Communication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Ce qui a été fait en 2024 </vt:lpstr>
      <vt:lpstr> Résultats de cette mobilisation citoyenne</vt:lpstr>
      <vt:lpstr>Perspectives 2025 : </vt:lpstr>
      <vt:lpstr>Présentation PowerPoint</vt:lpstr>
      <vt:lpstr>2024 - les actions: </vt:lpstr>
      <vt:lpstr>2024 - les résultats:  </vt:lpstr>
      <vt:lpstr>Les projets 2025:</vt:lpstr>
      <vt:lpstr>Présentation PowerPoint</vt:lpstr>
      <vt:lpstr>La méthode </vt:lpstr>
      <vt:lpstr>Résultats généraux</vt:lpstr>
      <vt:lpstr>Demain partenariat entre  élus de WSP – Groupe F- habitants</vt:lpstr>
      <vt:lpstr>Merci pour votre écoute!</vt:lpstr>
      <vt:lpstr>Présentation PowerPoint</vt:lpstr>
      <vt:lpstr>2024 - les actions:</vt:lpstr>
      <vt:lpstr>Des freins …</vt:lpstr>
      <vt:lpstr>… et des attentes!</vt:lpstr>
      <vt:lpstr>2025 - les projets:</vt:lpstr>
      <vt:lpstr>Merci pour votre attention! Place aux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frelon asiatique</dc:title>
  <dc:creator>Agnès Fayet</dc:creator>
  <cp:lastModifiedBy>Jonathan de Patoul</cp:lastModifiedBy>
  <cp:revision>302</cp:revision>
  <dcterms:created xsi:type="dcterms:W3CDTF">2024-01-09T13:28:47Z</dcterms:created>
  <dcterms:modified xsi:type="dcterms:W3CDTF">2025-02-20T12:47:33Z</dcterms:modified>
</cp:coreProperties>
</file>